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sldIdLst>
    <p:sldId id="312" r:id="rId4"/>
    <p:sldId id="257" r:id="rId6"/>
    <p:sldId id="258" r:id="rId7"/>
    <p:sldId id="259" r:id="rId8"/>
    <p:sldId id="260" r:id="rId9"/>
    <p:sldId id="261" r:id="rId10"/>
    <p:sldId id="262" r:id="rId11"/>
    <p:sldId id="263" r:id="rId12"/>
    <p:sldId id="303" r:id="rId13"/>
    <p:sldId id="264" r:id="rId14"/>
    <p:sldId id="265" r:id="rId15"/>
    <p:sldId id="266" r:id="rId16"/>
    <p:sldId id="267" r:id="rId17"/>
    <p:sldId id="268" r:id="rId18"/>
    <p:sldId id="269" r:id="rId19"/>
    <p:sldId id="304"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305" r:id="rId33"/>
    <p:sldId id="283" r:id="rId34"/>
    <p:sldId id="284" r:id="rId35"/>
    <p:sldId id="285" r:id="rId36"/>
    <p:sldId id="286" r:id="rId37"/>
    <p:sldId id="287" r:id="rId38"/>
    <p:sldId id="289" r:id="rId39"/>
    <p:sldId id="290" r:id="rId40"/>
    <p:sldId id="291" r:id="rId41"/>
    <p:sldId id="292" r:id="rId42"/>
    <p:sldId id="293" r:id="rId43"/>
    <p:sldId id="294" r:id="rId44"/>
    <p:sldId id="295" r:id="rId45"/>
    <p:sldId id="296" r:id="rId46"/>
    <p:sldId id="297" r:id="rId47"/>
    <p:sldId id="298" r:id="rId48"/>
    <p:sldId id="306" r:id="rId49"/>
    <p:sldId id="307" r:id="rId50"/>
    <p:sldId id="308" r:id="rId51"/>
    <p:sldId id="309" r:id="rId52"/>
    <p:sldId id="310" r:id="rId53"/>
    <p:sldId id="311" r:id="rId54"/>
    <p:sldId id="299" r:id="rId55"/>
    <p:sldId id="300" r:id="rId56"/>
    <p:sldId id="301" r:id="rId5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0" Type="http://schemas.openxmlformats.org/officeDocument/2006/relationships/tableStyles" Target="tableStyles.xml"/><Relationship Id="rId6" Type="http://schemas.openxmlformats.org/officeDocument/2006/relationships/slide" Target="slides/slide2.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slide" Target="../slides/slide4.xml"/><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chinese#pid=67e11dec4e3858257340b3db#tid=67ea62b5c650320008bd22f8#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p:cNvPicPr>
            <a:picLocks noChangeAspect="1"/>
          </p:cNvPicPr>
          <p:nvPr userDrawn="1"/>
        </p:nvPicPr>
        <p:blipFill>
          <a:blip r:embed="rId2"/>
          <a:srcRect/>
          <a:stretch>
            <a:fillRect/>
          </a:stretch>
        </p:blipFill>
        <p:spPr>
          <a:xfrm>
            <a:off x="0" y="131"/>
            <a:ext cx="12188952" cy="6857738"/>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选择性必修</a:t>
            </a:r>
            <a:r>
              <a:rPr lang="en-US" altLang="zh-CN"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 </a:t>
            </a:r>
            <a:r>
              <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rPr>
              <a:t>上册</a:t>
            </a:r>
            <a:endParaRPr lang="zh-CN" altLang="en-US" sz="3200" dirty="0">
              <a:solidFill>
                <a:srgbClr val="00ADA3"/>
              </a:solidFill>
              <a:latin typeface="方正粗等线简体" panose="02000000000000000000" charset="-122"/>
              <a:ea typeface="方正粗等线简体" panose="02000000000000000000" charset="-122"/>
              <a:cs typeface="方正粗等线简体" panose="02000000000000000000"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 action="ppaction://noaction"/>
          </p:cNvPr>
          <p:cNvPicPr>
            <a:picLocks noChangeAspect="1"/>
          </p:cNvPicPr>
          <p:nvPr/>
        </p:nvPicPr>
        <p:blipFill>
          <a:blip r:embed="rId3"/>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3e41e8d6aeec168b#tid=67e66908c650320008bd19f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10972800" y="6080760"/>
            <a:ext cx="914400" cy="621792"/>
          </a:xfrm>
          <a:prstGeom prst="rect">
            <a:avLst/>
          </a:prstGeom>
        </p:spPr>
      </p:pic>
      <p:sp>
        <p:nvSpPr>
          <p:cNvPr id="4"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15.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6.xml"/><Relationship Id="rId4" Type="http://schemas.openxmlformats.org/officeDocument/2006/relationships/slide" Target="slide38.xml"/><Relationship Id="rId3" Type="http://schemas.openxmlformats.org/officeDocument/2006/relationships/slide" Target="slide22.xml"/><Relationship Id="rId2" Type="http://schemas.openxmlformats.org/officeDocument/2006/relationships/image" Target="../media/image11.jpeg"/><Relationship Id="rId1" Type="http://schemas.openxmlformats.org/officeDocument/2006/relationships/slide" Target="slide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plit dir="in"/>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9aebe033?pid=1ecbc420b&amp;color=0,0,0&amp;vtp=1&amp;bt=1&amp;bbb=1"/>
          <p:cNvSpPr/>
          <p:nvPr/>
        </p:nvSpPr>
        <p:spPr>
          <a:xfrm>
            <a:off x="612648" y="466345"/>
            <a:ext cx="10963656" cy="585216"/>
          </a:xfrm>
          <a:prstGeom prst="rect">
            <a:avLst/>
          </a:prstGeom>
          <a:noFill/>
        </p:spPr>
        <p:txBody>
          <a:bodyPr wrap="none" lIns="0" tIns="0" rIns="0" bIns="0" rtlCol="0" anchor="t"/>
          <a:lstStyle/>
          <a:p>
            <a:pPr algn="l" latinLnBrk="1">
              <a:lnSpc>
                <a:spcPts val="44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三、知识链接</a:t>
            </a:r>
            <a:endParaRPr lang="en-US" altLang="zh-CN" sz="3200" dirty="0"/>
          </a:p>
        </p:txBody>
      </p:sp>
      <p:sp>
        <p:nvSpPr>
          <p:cNvPr id="3" name="P_5#d674f183b?sp=1&amp;pid=e9aebe033&amp;color=0,0,0&amp;vtp=1&amp;bbb=1&amp;hb=1"/>
          <p:cNvSpPr/>
          <p:nvPr/>
        </p:nvSpPr>
        <p:spPr>
          <a:xfrm>
            <a:off x="612648" y="1054058"/>
            <a:ext cx="10963656" cy="5727700"/>
          </a:xfrm>
          <a:prstGeom prst="rect">
            <a:avLst/>
          </a:prstGeom>
          <a:noFill/>
        </p:spPr>
        <p:txBody>
          <a:bodyPr wrap="none" lIns="0" tIns="0" rIns="0" bIns="0" rtlCol="0" anchor="t"/>
          <a:lstStyle/>
          <a:p>
            <a:pPr algn="ctr" latinLnBrk="1">
              <a:lnSpc>
                <a:spcPts val="4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冰山原则</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年，海明威在他的纪实性作品《午后之死》中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，第一次把文</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学创作比作漂浮在大洋上的冰山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：“冰山在海里移动很是庄严宏</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，这是因为它只有八分之一露在水面上。”文学作品中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，文字和形象</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“八分之一”，而情感和思想是那“八分之七”。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前两者是具体可见的，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后两者是寓于前两者之中的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。这种创作理论就是“冰山原则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”，即用简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洁的文字塑造出鲜明的形象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并把自己的感受和思想蕴藏在形象中，</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使情感充沛而又含而不露，让读者通过对鲜明形象的感受去发掘作品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的思想意义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“冰山原则”的四大要素：简洁的文字、鲜明的形象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、丰富的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情感和深刻的思想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e6eb98a2?pid=1ecbc420b&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四、语言基础</a:t>
            </a:r>
            <a:endParaRPr lang="en-US" altLang="zh-CN" sz="3200" dirty="0"/>
          </a:p>
        </p:txBody>
      </p:sp>
      <p:sp>
        <p:nvSpPr>
          <p:cNvPr id="3" name="QB_5_BD.1_1#2a2630a8c?sp=1&amp;pid=9e6eb98a2&amp;color=0,0,0&amp;vtp=1&amp;bbb=1"/>
          <p:cNvSpPr/>
          <p:nvPr/>
        </p:nvSpPr>
        <p:spPr>
          <a:xfrm>
            <a:off x="612648" y="1174454"/>
            <a:ext cx="10963656" cy="2590800"/>
          </a:xfrm>
          <a:prstGeom prst="rect">
            <a:avLst/>
          </a:prstGeom>
          <a:noFill/>
        </p:spPr>
        <p:txBody>
          <a:bodyPr wrap="none" lIns="0" tIns="0" rIns="0" bIns="0" rtlCol="0" anchor="t"/>
          <a:lstStyle/>
          <a:p>
            <a:pPr marL="0" marR="0" lvl="0" indent="0" defTabSz="914400" eaLnBrk="1" fontAlgn="auto" latinLnBrk="1" hangingPunct="1">
              <a:lnSpc>
                <a:spcPts val="5100"/>
              </a:lnSpc>
              <a:spcBef>
                <a:spcPts val="0"/>
              </a:spcBef>
              <a:spcAft>
                <a:spcPts val="0"/>
              </a:spcAft>
              <a:buClrTx/>
              <a:buSzTx/>
              <a:buNone/>
              <a:tabLst>
                <a:tab pos="5640070" algn="l"/>
              </a:tabLst>
              <a:defRPr/>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读准字音</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6400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①蜷曲(</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②两颚(</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6400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③背鳍(</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④强劲(</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marL="0" marR="0" lvl="0" indent="0" defTabSz="914400" eaLnBrk="1" fontAlgn="auto" latinLnBrk="1" hangingPunct="1">
              <a:lnSpc>
                <a:spcPts val="5100"/>
              </a:lnSpc>
              <a:spcBef>
                <a:spcPts val="0"/>
              </a:spcBef>
              <a:spcAft>
                <a:spcPts val="0"/>
              </a:spcAft>
              <a:buClrTx/>
              <a:buSzTx/>
              <a:buNone/>
              <a:tabLst>
                <a:tab pos="5640070" algn="l"/>
              </a:tabLst>
              <a:defRPr/>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⑤舵柄(</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⑥游弋(</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2_1#2a2630a8c.bracket?pid=9e6eb98a2&amp;color=0,0,0&amp;vpa=1&amp;vtp=1&amp;bbb=1"/>
          <p:cNvSpPr/>
          <p:nvPr/>
        </p:nvSpPr>
        <p:spPr>
          <a:xfrm>
            <a:off x="1791367" y="1829774"/>
            <a:ext cx="103346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qu</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n</a:t>
            </a:r>
            <a:endParaRPr lang="en-US" altLang="zh-CN" sz="2800" dirty="0"/>
          </a:p>
        </p:txBody>
      </p:sp>
      <p:sp>
        <p:nvSpPr>
          <p:cNvPr id="5" name="QB_5_AN.3_1#2a2630a8c.bracket?pid=9e6eb98a2&amp;color=0,0,0&amp;vpa=2&amp;vtp=1"/>
          <p:cNvSpPr/>
          <p:nvPr/>
        </p:nvSpPr>
        <p:spPr>
          <a:xfrm>
            <a:off x="7470172" y="1829774"/>
            <a:ext cx="4159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è</a:t>
            </a:r>
            <a:endParaRPr lang="en-US" altLang="zh-CN" sz="2800" dirty="0"/>
          </a:p>
        </p:txBody>
      </p:sp>
      <p:sp>
        <p:nvSpPr>
          <p:cNvPr id="6" name="QB_5_AN.4_1#2a2630a8c.bracket?pid=9e6eb98a2&amp;color=0,0,0&amp;vpa=3&amp;vtp=1&amp;bbb=1"/>
          <p:cNvSpPr/>
          <p:nvPr/>
        </p:nvSpPr>
        <p:spPr>
          <a:xfrm>
            <a:off x="1753267" y="2477474"/>
            <a:ext cx="555625"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qí</a:t>
            </a:r>
            <a:endParaRPr lang="en-US" altLang="zh-CN" sz="2800" dirty="0"/>
          </a:p>
        </p:txBody>
      </p:sp>
      <p:sp>
        <p:nvSpPr>
          <p:cNvPr id="7" name="QB_5_AN.5_1#2a2630a8c.bracket?pid=9e6eb98a2&amp;color=0,0,0&amp;vpa=4&amp;vtp=1&amp;bbb=1"/>
          <p:cNvSpPr/>
          <p:nvPr/>
        </p:nvSpPr>
        <p:spPr>
          <a:xfrm>
            <a:off x="7419372" y="2477474"/>
            <a:ext cx="869950"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jìnɡ</a:t>
            </a:r>
            <a:endParaRPr lang="en-US" altLang="zh-CN" sz="2800" dirty="0"/>
          </a:p>
        </p:txBody>
      </p:sp>
      <p:sp>
        <p:nvSpPr>
          <p:cNvPr id="8" name="QB_5_AN.6_1#2a2630a8c.bracket?pid=9e6eb98a2&amp;color=0,0,0&amp;vpa=5&amp;vtp=1&amp;bbb=1"/>
          <p:cNvSpPr/>
          <p:nvPr/>
        </p:nvSpPr>
        <p:spPr>
          <a:xfrm>
            <a:off x="1791367" y="3125174"/>
            <a:ext cx="8334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duò</a:t>
            </a:r>
            <a:endParaRPr lang="en-US" altLang="zh-CN" sz="2800" dirty="0"/>
          </a:p>
        </p:txBody>
      </p:sp>
      <p:sp>
        <p:nvSpPr>
          <p:cNvPr id="9" name="QB_5_AN.7_1#2a2630a8c.bracket?pid=9e6eb98a2&amp;color=0,0,0&amp;vpa=6&amp;vtp=1&amp;bbb=1"/>
          <p:cNvSpPr/>
          <p:nvPr/>
        </p:nvSpPr>
        <p:spPr>
          <a:xfrm>
            <a:off x="7406672" y="3125174"/>
            <a:ext cx="53498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yì</a:t>
            </a:r>
            <a:endParaRPr lang="en-US" altLang="zh-CN" sz="2800" dirty="0"/>
          </a:p>
        </p:txBody>
      </p:sp>
      <p:sp>
        <p:nvSpPr>
          <p:cNvPr id="10" name="QB_5_BD.1_1#2a2630a8c?sp=1&amp;pid=9e6eb98a2&amp;color=0,0,0&amp;vtp=1&amp;bbb=1&amp;zzd= 3"/>
          <p:cNvSpPr/>
          <p:nvPr/>
        </p:nvSpPr>
        <p:spPr>
          <a:xfrm>
            <a:off x="1127030"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5_BD.1_1#2a2630a8c?sp=1&amp;pid=9e6eb98a2&amp;color=0,0,0&amp;vtp=1&amp;bbb=1&amp;zzd= 3"/>
          <p:cNvSpPr/>
          <p:nvPr/>
        </p:nvSpPr>
        <p:spPr>
          <a:xfrm>
            <a:off x="7123335" y="24825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5_BD.1_1#2a2630a8c?sp=1&amp;pid=9e6eb98a2&amp;color=0,0,0&amp;vtp=1&amp;bbb=1&amp;zzd= 5"/>
          <p:cNvSpPr/>
          <p:nvPr/>
        </p:nvSpPr>
        <p:spPr>
          <a:xfrm>
            <a:off x="1482630"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5_BD.1_1#2a2630a8c?sp=1&amp;pid=9e6eb98a2&amp;color=0,0,0&amp;vtp=1&amp;bbb=1&amp;zzd= 5"/>
          <p:cNvSpPr/>
          <p:nvPr/>
        </p:nvSpPr>
        <p:spPr>
          <a:xfrm>
            <a:off x="7123335" y="31302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5_BD.1_1#2a2630a8c?sp=1&amp;pid=9e6eb98a2&amp;color=0,0,0&amp;vtp=1&amp;bbb=1&amp;zzd= 7"/>
          <p:cNvSpPr/>
          <p:nvPr/>
        </p:nvSpPr>
        <p:spPr>
          <a:xfrm>
            <a:off x="1127030"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B_5_BD.1_1#2a2630a8c?sp=1&amp;pid=9e6eb98a2&amp;color=0,0,0&amp;vtp=1&amp;bbb=1&amp;zzd= 7"/>
          <p:cNvSpPr/>
          <p:nvPr/>
        </p:nvSpPr>
        <p:spPr>
          <a:xfrm>
            <a:off x="7123335" y="3790654"/>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wipe(left)">
                                      <p:cBhvr>
                                        <p:cTn id="39" dur="500"/>
                                        <p:tgtEl>
                                          <p:spTgt spid="8">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wipe(left)">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wipe(left)">
                                      <p:cBhvr>
                                        <p:cTn id="47" dur="500"/>
                                        <p:tgtEl>
                                          <p:spTgt spid="9">
                                            <p:bg/>
                                          </p:spTgt>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wipe(left)">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_1#3f671e89a?sp=1&amp;pid=9e6eb98a2&amp;color=0,0,0&amp;vtp=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写对字形</a:t>
            </a:r>
            <a:endParaRPr lang="en-US" altLang="zh-CN" sz="2800" dirty="0"/>
          </a:p>
        </p:txBody>
      </p:sp>
      <p:sp>
        <p:nvSpPr>
          <p:cNvPr id="3" name="QB_5_BD.8_2#3f671e89a?bid=1&amp;pid=9e6eb98a2&amp;color=0,0,0&amp;vtp=1"/>
          <p:cNvSpPr/>
          <p:nvPr/>
        </p:nvSpPr>
        <p:spPr>
          <a:xfrm>
            <a:off x="1366712" y="1099391"/>
            <a:ext cx="2347913"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chuō</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)穿</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杀lù(</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5" name="QB_5_BD.8_4#3f671e89a?bid=2&amp;pid=9e6eb98a2&amp;color=0,0,0&amp;vtp=1"/>
          <p:cNvSpPr/>
          <p:nvPr/>
        </p:nvSpPr>
        <p:spPr>
          <a:xfrm>
            <a:off x="1366712" y="2440511"/>
            <a:ext cx="1854200" cy="12954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ɡ</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)吱</a:t>
            </a:r>
            <a:endParaRPr lang="en-US" altLang="zh-CN" sz="2800" dirty="0"/>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t>
            </a: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a:t>
            </a:r>
            <a:endParaRPr lang="en-US" altLang="zh-CN" sz="2800" dirty="0"/>
          </a:p>
        </p:txBody>
      </p:sp>
      <p:sp>
        <p:nvSpPr>
          <p:cNvPr id="6" name="QB_5_AN.9_1#3f671e89a.bracket?pid=9e6eb98a2&amp;color=0,0,0&amp;vpa=7&amp;vtp=1"/>
          <p:cNvSpPr/>
          <p:nvPr/>
        </p:nvSpPr>
        <p:spPr>
          <a:xfrm>
            <a:off x="2372394" y="11070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戳</a:t>
            </a:r>
            <a:endParaRPr lang="en-US" altLang="zh-CN" sz="2800" dirty="0"/>
          </a:p>
        </p:txBody>
      </p:sp>
      <p:sp>
        <p:nvSpPr>
          <p:cNvPr id="7" name="QB_5_AN.10_1#3f671e89a.bracket?pid=9e6eb98a2&amp;color=0,0,0&amp;vpa=8&amp;vtp=1"/>
          <p:cNvSpPr/>
          <p:nvPr/>
        </p:nvSpPr>
        <p:spPr>
          <a:xfrm>
            <a:off x="2135855" y="175471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戮</a:t>
            </a:r>
            <a:endParaRPr lang="en-US" altLang="zh-CN" sz="2800" dirty="0"/>
          </a:p>
        </p:txBody>
      </p:sp>
      <p:sp>
        <p:nvSpPr>
          <p:cNvPr id="8" name="QB_5_AN.11_1#3f671e89a.bracket?pid=9e6eb98a2&amp;color=0,0,0&amp;vpa=9&amp;vtp=1"/>
          <p:cNvSpPr/>
          <p:nvPr/>
        </p:nvSpPr>
        <p:spPr>
          <a:xfrm>
            <a:off x="1859630" y="24481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嘎</a:t>
            </a:r>
            <a:endParaRPr lang="en-US" altLang="zh-CN" sz="2800" dirty="0"/>
          </a:p>
        </p:txBody>
      </p:sp>
      <p:sp>
        <p:nvSpPr>
          <p:cNvPr id="9" name="QB_5_AN.12_1#3f671e89a.bracket?pid=9e6eb98a2&amp;color=0,0,0&amp;vpa=10&amp;vtp=1"/>
          <p:cNvSpPr/>
          <p:nvPr/>
        </p:nvSpPr>
        <p:spPr>
          <a:xfrm>
            <a:off x="1878680" y="3095831"/>
            <a:ext cx="6159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戛</a:t>
            </a:r>
            <a:endParaRPr lang="en-US" altLang="zh-CN" sz="2800" dirty="0"/>
          </a:p>
        </p:txBody>
      </p:sp>
      <p:sp>
        <p:nvSpPr>
          <p:cNvPr id="10" name="QB_5_BD.8_2#3f671e89a?bid=1&amp;pid=9e6eb98a2&amp;color=0,0,0&amp;vtp=1"/>
          <p:cNvSpPr/>
          <p:nvPr/>
        </p:nvSpPr>
        <p:spPr>
          <a:xfrm>
            <a:off x="612649" y="148293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endParaRPr lang="en-US" altLang="zh-CN" sz="2800" dirty="0"/>
          </a:p>
          <a:p>
            <a:pPr algn="l" latinLnBrk="1">
              <a:lnSpc>
                <a:spcPct val="150000"/>
              </a:lnSpc>
            </a:pPr>
            <a:endParaRPr lang="en-US" altLang="zh-CN" sz="2800" dirty="0"/>
          </a:p>
        </p:txBody>
      </p:sp>
      <p:sp>
        <p:nvSpPr>
          <p:cNvPr id="11" name="SystemAddBraceShape"/>
          <p:cNvSpPr/>
          <p:nvPr/>
        </p:nvSpPr>
        <p:spPr>
          <a:xfrm>
            <a:off x="1112712" y="135339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QB_5_BD.8_4#3f671e89a?bid=2&amp;pid=9e6eb98a2&amp;color=0,0,0&amp;vtp=1"/>
          <p:cNvSpPr/>
          <p:nvPr/>
        </p:nvSpPr>
        <p:spPr>
          <a:xfrm>
            <a:off x="612649" y="2824051"/>
            <a:ext cx="525463" cy="647700"/>
          </a:xfrm>
          <a:prstGeom prst="rect">
            <a:avLst/>
          </a:prstGeom>
          <a:noFill/>
        </p:spPr>
        <p:txBody>
          <a:bodyPr wrap="square" lIns="0" tIns="0" rIns="0" bIns="0" rtlCol="0" anchor="t"/>
          <a:lstStyle/>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endParaRPr lang="en-US" altLang="zh-CN" sz="2800" dirty="0"/>
          </a:p>
          <a:p>
            <a:pPr algn="l" latinLnBrk="1">
              <a:lnSpc>
                <a:spcPct val="150000"/>
              </a:lnSpc>
            </a:pPr>
            <a:endParaRPr lang="en-US" altLang="zh-CN" sz="2800" dirty="0"/>
          </a:p>
        </p:txBody>
      </p:sp>
      <p:sp>
        <p:nvSpPr>
          <p:cNvPr id="13" name="SystemAddBraceShape"/>
          <p:cNvSpPr/>
          <p:nvPr/>
        </p:nvSpPr>
        <p:spPr>
          <a:xfrm>
            <a:off x="1112712" y="2694511"/>
            <a:ext cx="76200" cy="899160"/>
          </a:xfrm>
          <a:prstGeom prst="leftBrace">
            <a:avLst>
              <a:gd name="adj1" fmla="val 90000"/>
              <a:gd name="adj2" fmla="val 50000"/>
            </a:avLst>
          </a:prstGeom>
          <a:ln w="15875">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left)">
                                      <p:cBhvr>
                                        <p:cTn id="7" dur="500"/>
                                        <p:tgtEl>
                                          <p:spTgt spid="6">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left)">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left)">
                                      <p:cBhvr>
                                        <p:cTn id="15" dur="500"/>
                                        <p:tgtEl>
                                          <p:spTgt spid="7">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wipe(left)">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wipe(left)">
                                      <p:cBhvr>
                                        <p:cTn id="23" dur="500"/>
                                        <p:tgtEl>
                                          <p:spTgt spid="8">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wipe(left)">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wipe(left)">
                                      <p:cBhvr>
                                        <p:cTn id="31" dur="500"/>
                                        <p:tgtEl>
                                          <p:spTgt spid="9">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wipe(left)">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3_1#59ce33a32?sp=1&amp;pid=9e6eb98a2&amp;color=0,0,0&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辨析词义</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·坚忍</a:t>
            </a:r>
            <a:endParaRPr lang="en-US" altLang="zh-CN" sz="2800" dirty="0"/>
          </a:p>
        </p:txBody>
      </p:sp>
      <p:pic>
        <p:nvPicPr>
          <p:cNvPr id="3" name="QB_5_BD.13_1#59ce33a32?pid=9e6eb98a2&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2030682"/>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13_2#59ce33a32?pid=9e6eb98a2&amp;color=0,0,0&amp;vtp=1&amp;bbb=1&amp;hb=1"/>
          <p:cNvSpPr/>
          <p:nvPr/>
        </p:nvSpPr>
        <p:spPr>
          <a:xfrm>
            <a:off x="612648" y="1806654"/>
            <a:ext cx="10963656" cy="19431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辨析</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指坚固有韧性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可用于物体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也可用于人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在艰苦困难的情况下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坚持而不动摇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只能用于人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90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芦苇的茎和叶很</a:t>
            </a: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，是造纸的好原料。</a:t>
            </a:r>
            <a:endParaRPr lang="en-US" altLang="zh-CN" sz="100" dirty="0"/>
          </a:p>
        </p:txBody>
      </p:sp>
      <p:pic>
        <p:nvPicPr>
          <p:cNvPr id="5" name="QB_5_BD.13_2#59ce33a32?pid=9e6eb98a2&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0968" y="3310842"/>
            <a:ext cx="192024" cy="1920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5_AN.14_1#59ce33a32.blank?pid=9e6eb98a2&amp;color=0,0,0&amp;vpa=11&amp;vtp=1&amp;bbb=1"/>
          <p:cNvSpPr/>
          <p:nvPr/>
        </p:nvSpPr>
        <p:spPr>
          <a:xfrm>
            <a:off x="4229766" y="3071574"/>
            <a:ext cx="973138"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坚韧</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wipe(left)">
                                      <p:cBhvr>
                                        <p:cTn id="7" dur="500"/>
                                        <p:tgtEl>
                                          <p:spTgt spid="7">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wipe(left)">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5_1#87492d8ea?sp=1&amp;pid=9e6eb98a2&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积累成语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请根据词义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，在横线上填写恰当的课内成语。</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养足精神，积蓄力量。</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人们结成一个群体进行活动。形容人多。</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任凭事态自然发展变化，不做主观努力</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，有时也指碰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机会或听其自然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形容手里没有任何武器。</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长短、高低、大小不齐。形容不一致。</a:t>
            </a:r>
            <a:endParaRPr lang="en-US" altLang="zh-CN" sz="2800" dirty="0"/>
          </a:p>
        </p:txBody>
      </p:sp>
      <p:sp>
        <p:nvSpPr>
          <p:cNvPr id="3" name="QB_5_AN.16_1#87492d8ea.blank?pid=9e6eb98a2&amp;color=0,0,0&amp;vpa=12&amp;vtp=1&amp;bbb=1"/>
          <p:cNvSpPr/>
          <p:nvPr/>
        </p:nvSpPr>
        <p:spPr>
          <a:xfrm>
            <a:off x="978566" y="17329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养精蓄锐</a:t>
            </a:r>
            <a:endParaRPr lang="en-US" altLang="zh-CN" sz="2800" dirty="0"/>
          </a:p>
        </p:txBody>
      </p:sp>
      <p:sp>
        <p:nvSpPr>
          <p:cNvPr id="4" name="QB_5_AN.17_1#87492d8ea.blank?pid=9e6eb98a2&amp;color=0,0,0&amp;vpa=13&amp;vtp=1&amp;bbb=1"/>
          <p:cNvSpPr/>
          <p:nvPr/>
        </p:nvSpPr>
        <p:spPr>
          <a:xfrm>
            <a:off x="978566" y="23806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成群结队</a:t>
            </a:r>
            <a:endParaRPr lang="en-US" altLang="zh-CN" sz="2800" dirty="0"/>
          </a:p>
        </p:txBody>
      </p:sp>
      <p:sp>
        <p:nvSpPr>
          <p:cNvPr id="5" name="QB_5_AN.18_1#87492d8ea.blank?pid=9e6eb98a2&amp;color=0,0,0&amp;vpa=14&amp;vtp=1&amp;bbb=1"/>
          <p:cNvSpPr/>
          <p:nvPr/>
        </p:nvSpPr>
        <p:spPr>
          <a:xfrm>
            <a:off x="978566" y="30283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听天由命</a:t>
            </a:r>
            <a:endParaRPr lang="en-US" altLang="zh-CN" sz="2800" dirty="0"/>
          </a:p>
        </p:txBody>
      </p:sp>
      <p:sp>
        <p:nvSpPr>
          <p:cNvPr id="6" name="QB_5_AN.19_1#87492d8ea.blank?pid=9e6eb98a2&amp;color=0,0,0&amp;vpa=15&amp;vtp=1&amp;bbb=1"/>
          <p:cNvSpPr/>
          <p:nvPr/>
        </p:nvSpPr>
        <p:spPr>
          <a:xfrm>
            <a:off x="978566" y="43237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手无寸铁</a:t>
            </a:r>
            <a:endParaRPr lang="en-US" altLang="zh-CN" sz="2800" dirty="0"/>
          </a:p>
        </p:txBody>
      </p:sp>
      <p:sp>
        <p:nvSpPr>
          <p:cNvPr id="7" name="QB_5_AN.20_1#87492d8ea.blank?pid=9e6eb98a2&amp;color=0,0,0&amp;vpa=16&amp;vtp=1&amp;bbb=1"/>
          <p:cNvSpPr/>
          <p:nvPr/>
        </p:nvSpPr>
        <p:spPr>
          <a:xfrm>
            <a:off x="978566" y="4971420"/>
            <a:ext cx="16875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参差不齐</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1_1#0680d4f25?sp=1&amp;pid=9e6eb98a2&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串词设境型扩展语句</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阅读下面对海明威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《老人与海》的评价文字</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，然后将加点的词语扩展</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成一段议论抒情性的文字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，不考虑词序，100字左右。</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这是一场人与自然搏斗的惊心动魄的悲剧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老人每取得一点胜利</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都要付出惨重的代价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最后迎来了惨烈的失败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从另外一种意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义上来说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他又是一个胜利者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因为他不屈服于命运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无论在怎样艰</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苦的环境里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他都凭着自己的勇气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毅力和智慧进行了奋勇的抗争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虽然大马林鱼没有保住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但他捍卫了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人的灵魂的尊严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他是一个胜</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利的失败者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一个失败的英雄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
        <p:nvSpPr>
          <p:cNvPr id="3" name="QB_5_BD.21_1#0680d4f25?sp=1&amp;pid=9e6eb98a2&amp;color=0,0,0&amp;vtp=1&amp;bt=1&amp;bbb=1&amp;hb=1&amp;zzd= 7"/>
          <p:cNvSpPr/>
          <p:nvPr/>
        </p:nvSpPr>
        <p:spPr>
          <a:xfrm>
            <a:off x="3260630" y="37192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B_5_BD.21_1#0680d4f25?sp=1&amp;pid=9e6eb98a2&amp;color=0,0,0&amp;vtp=1&amp;bt=1&amp;bbb=1&amp;hb=1&amp;zzd= 7"/>
          <p:cNvSpPr/>
          <p:nvPr/>
        </p:nvSpPr>
        <p:spPr>
          <a:xfrm>
            <a:off x="3616230" y="37192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B_5_BD.21_1#0680d4f25?sp=1&amp;pid=9e6eb98a2&amp;color=0,0,0&amp;vtp=1&amp;bt=1&amp;bbb=1&amp;hb=1&amp;zzd= 8"/>
          <p:cNvSpPr/>
          <p:nvPr/>
        </p:nvSpPr>
        <p:spPr>
          <a:xfrm>
            <a:off x="8239030" y="4366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B_5_BD.21_1#0680d4f25?sp=1&amp;pid=9e6eb98a2&amp;color=0,0,0&amp;vtp=1&amp;bt=1&amp;bbb=1&amp;hb=1&amp;zzd= 8"/>
          <p:cNvSpPr/>
          <p:nvPr/>
        </p:nvSpPr>
        <p:spPr>
          <a:xfrm>
            <a:off x="8594630" y="43669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B_5_BD.21_1#0680d4f25?sp=1&amp;pid=9e6eb98a2&amp;color=0,0,0&amp;vtp=1&amp;bt=1&amp;bbb=1&amp;hb=1&amp;zzd= 9"/>
          <p:cNvSpPr/>
          <p:nvPr/>
        </p:nvSpPr>
        <p:spPr>
          <a:xfrm>
            <a:off x="53942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B_5_BD.21_1#0680d4f25?sp=1&amp;pid=9e6eb98a2&amp;color=0,0,0&amp;vtp=1&amp;bt=1&amp;bbb=1&amp;hb=1&amp;zzd= 9"/>
          <p:cNvSpPr/>
          <p:nvPr/>
        </p:nvSpPr>
        <p:spPr>
          <a:xfrm>
            <a:off x="57498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B_5_BD.21_1#0680d4f25?sp=1&amp;pid=9e6eb98a2&amp;color=0,0,0&amp;vtp=1&amp;bt=1&amp;bbb=1&amp;hb=1&amp;zzd= 9"/>
          <p:cNvSpPr/>
          <p:nvPr/>
        </p:nvSpPr>
        <p:spPr>
          <a:xfrm>
            <a:off x="64610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B_5_BD.21_1#0680d4f25?sp=1&amp;pid=9e6eb98a2&amp;color=0,0,0&amp;vtp=1&amp;bt=1&amp;bbb=1&amp;hb=1&amp;zzd= 9"/>
          <p:cNvSpPr/>
          <p:nvPr/>
        </p:nvSpPr>
        <p:spPr>
          <a:xfrm>
            <a:off x="68166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B_5_BD.21_1#0680d4f25?sp=1&amp;pid=9e6eb98a2&amp;color=0,0,0&amp;vtp=1&amp;bt=1&amp;bbb=1&amp;hb=1&amp;zzd= 9"/>
          <p:cNvSpPr/>
          <p:nvPr/>
        </p:nvSpPr>
        <p:spPr>
          <a:xfrm>
            <a:off x="75278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B_5_BD.21_1#0680d4f25?sp=1&amp;pid=9e6eb98a2&amp;color=0,0,0&amp;vtp=1&amp;bt=1&amp;bbb=1&amp;hb=1&amp;zzd= 9"/>
          <p:cNvSpPr/>
          <p:nvPr/>
        </p:nvSpPr>
        <p:spPr>
          <a:xfrm>
            <a:off x="7883430" y="50146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B_5_BD.21_1#0680d4f25?sp=1&amp;pid=9e6eb98a2&amp;color=0,0,0&amp;vtp=1&amp;bt=1&amp;bbb=1&amp;hb=1&amp;zzd= 10"/>
          <p:cNvSpPr/>
          <p:nvPr/>
        </p:nvSpPr>
        <p:spPr>
          <a:xfrm>
            <a:off x="8396193" y="56623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B_5_BD.21_1#0680d4f25?sp=1&amp;pid=9e6eb98a2&amp;color=0,0,0&amp;vtp=1&amp;bt=1&amp;bbb=1&amp;hb=1&amp;zzd= 10"/>
          <p:cNvSpPr/>
          <p:nvPr/>
        </p:nvSpPr>
        <p:spPr>
          <a:xfrm>
            <a:off x="8751793" y="5662300"/>
            <a:ext cx="38100" cy="381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plit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1#0680d4f25?sp=1&amp;pid=9e6eb98a2&amp;color=0,0,0&amp;vtp=1&amp;bt=1&amp;bbb=1&amp;hb=1&amp;hltap=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6_1#0680d4f25?sp=1&amp;pid=9e6eb98a2&amp;color=0,0,0&amp;vtp=1&amp;bt=1&amp;bbb=1&amp;hb=1&amp;hla=1"/>
          <p:cNvSpPr/>
          <p:nvPr/>
        </p:nvSpPr>
        <p:spPr>
          <a:xfrm>
            <a:off x="612648" y="442600"/>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示例）热爱生命需要我们珍惜生命，维护生命的尊严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。在面</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对挫折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、不幸的时候，我们不能失去勇气、信念，</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不能屈服于命运。</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哪怕付出沉重的代价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，也要充满信心，不辞辛苦，以顽强的毅力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存的智慧保持生命的活力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，坚守理想，不懈追求，不屈不挠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，奋力拼</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搏。</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1781d31d9?pid=9e6eb98a2&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语用知识</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串词设境型扩展语句</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串词设境型扩展语句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就是提供一组有内在联系的词语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要求学</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生写一段话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将这些词语连缀扩展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这类题目</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有的要求围绕一定的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青春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写一段语意完整的话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有的要求充分运用提供的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使用指定的修辞手法写一段话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有的要求采用特定的表达方式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或议论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或记叙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或抒情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或说明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写一段话</a:t>
            </a:r>
            <a:r>
              <a:rPr lang="en-US" altLang="zh-CN" sz="2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2800" dirty="0">
              <a:latin typeface="宋体" panose="02010600030101010101" pitchFamily="2" charset="-122"/>
            </a:endParaRPr>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串词设境型扩展语句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最关键的就是借助几个核心词语展开联想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在此基础上形成意蕴丰富的一段话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具体的答题步骤有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1781d31d9?pid=9e6eb98a2&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看清题目要求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把握题目中的有效信息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题目要求的词</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语都要用到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不能遗漏或更改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明确需要串联的几个词语的含义</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注意几个词语之间的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关系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准确使用词语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构建恰当的语境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营造恰当的氛围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第三步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扩展后的句子表意要清楚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要符合逻辑</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要有实在的意</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第四步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自我检查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通读扩展的句子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确保字顺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且符合字数要求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236b8c54?pid=1ecbc420b&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五、文意梳理</a:t>
            </a:r>
            <a:endParaRPr lang="en-US" altLang="zh-CN" sz="3200" dirty="0"/>
          </a:p>
        </p:txBody>
      </p:sp>
      <p:sp>
        <p:nvSpPr>
          <p:cNvPr id="3" name="QB_5_BD.22_1#9a49a8e68?sp=1&amp;pid=f236b8c54&amp;color=0,0,0&amp;vtp=1&amp;bbb=1"/>
          <p:cNvSpPr/>
          <p:nvPr/>
        </p:nvSpPr>
        <p:spPr>
          <a:xfrm>
            <a:off x="612648" y="1174454"/>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厘清结构</a:t>
            </a:r>
            <a:endParaRPr lang="en-US" altLang="zh-CN" sz="2800" dirty="0"/>
          </a:p>
        </p:txBody>
      </p:sp>
      <p:pic>
        <p:nvPicPr>
          <p:cNvPr id="4" name="QB_5_BD.22_2#9a49a8e68?pid=f236b8c5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2648" y="1879346"/>
            <a:ext cx="7872984" cy="392277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cc737aa6b.fixed?pid=c1e624a1f&amp;color=0,173,163&amp;vtp=1&amp;bbb=1"/>
          <p:cNvSpPr/>
          <p:nvPr/>
        </p:nvSpPr>
        <p:spPr>
          <a:xfrm>
            <a:off x="877824" y="2624328"/>
            <a:ext cx="10981944" cy="722376"/>
          </a:xfrm>
          <a:prstGeom prst="rect">
            <a:avLst/>
          </a:prstGeom>
          <a:noFill/>
        </p:spPr>
        <p:txBody>
          <a:bodyPr wrap="none" lIns="0" tIns="0" rIns="0" bIns="0" rtlCol="0" anchor="b"/>
          <a:lstStyle/>
          <a:p>
            <a:pPr algn="l"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第三单元</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外国作家作品研习——多样的文化</a:t>
            </a:r>
            <a:endParaRPr lang="en-US" altLang="zh-CN" sz="4000" dirty="0"/>
          </a:p>
        </p:txBody>
      </p:sp>
      <p:sp>
        <p:nvSpPr>
          <p:cNvPr id="3" name="C_2#cc737aa6b"/>
          <p:cNvSpPr/>
          <p:nvPr/>
        </p:nvSpPr>
        <p:spPr>
          <a:xfrm>
            <a:off x="877824" y="3419856"/>
            <a:ext cx="8997696" cy="9144"/>
          </a:xfrm>
          <a:prstGeom prst="line">
            <a:avLst/>
          </a:prstGeom>
          <a:noFill/>
          <a:ln w="28575">
            <a:solidFill>
              <a:srgbClr val="00ADA3"/>
            </a:solidFill>
            <a:prstDash val="solid"/>
          </a:ln>
        </p:spPr>
        <p:txBody>
          <a:bodyPr/>
          <a:lstStyle/>
          <a:p>
            <a:endParaRPr lang="zh-CN" altLang="en-US"/>
          </a:p>
        </p:txBody>
      </p:sp>
      <mc:AlternateContent xmlns:mc="http://schemas.openxmlformats.org/markup-compatibility/2006">
        <mc:Choice xmlns:a14="http://schemas.microsoft.com/office/drawing/2010/main" Requires="a14">
          <p:sp>
            <p:nvSpPr>
              <p:cNvPr id="4" name="C_2_BD#cc737aa6b.fixed?pid=c1e624a1f&amp;color=0,173,163&amp;vtp=1&amp;bbb=1"/>
              <p:cNvSpPr/>
              <p:nvPr/>
            </p:nvSpPr>
            <p:spPr>
              <a:xfrm>
                <a:off x="877824" y="3493008"/>
                <a:ext cx="10981944" cy="1041908"/>
              </a:xfrm>
              <a:prstGeom prst="rect">
                <a:avLst/>
              </a:prstGeom>
              <a:noFill/>
            </p:spPr>
            <p:txBody>
              <a:bodyPr wrap="none" lIns="0" tIns="0" rIns="0" bIns="0" rtlCol="0" anchor="t"/>
              <a:lstStyle/>
              <a:p>
                <a:pPr algn="l" latinLnBrk="1">
                  <a:lnSpc>
                    <a:spcPts val="4200"/>
                  </a:lnSpc>
                </a:pP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第10</a:t>
                </a:r>
                <a:r>
                  <a:rPr lang="en-US" altLang="zh-CN" sz="3400" b="0" i="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a:t>
                </a:r>
                <a:r>
                  <a:rPr lang="en-US" altLang="zh-CN" sz="3400" b="0" i="0">
                    <a:solidFill>
                      <a:srgbClr val="00ADA3"/>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3400" b="0" i="1"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ctrlPr>
                      </m:sSupPr>
                      <m:e>
                        <m:r>
                          <a:rPr lang="en-US" altLang="zh-CN" sz="34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e>
                      <m:sup>
                        <m:r>
                          <a:rPr lang="en-US" altLang="zh-CN" sz="3400" b="0" i="0" dirty="0">
                            <a:solidFill>
                              <a:srgbClr val="00ADA3"/>
                            </a:solidFill>
                            <a:latin typeface="Cambria Math" panose="02040503050406030204" pitchFamily="18" charset="0"/>
                            <a:ea typeface="微软雅黑" panose="020B0503020204020204" pitchFamily="34" charset="-122"/>
                            <a:cs typeface="Times New Roman" panose="02020603050405020304" pitchFamily="34" charset="-120"/>
                          </a:rPr>
                          <m:t>∗</m:t>
                        </m:r>
                      </m:sup>
                    </m:sSup>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34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老人与海（节选）</a:t>
                </a:r>
                <a:endParaRPr lang="en-US" altLang="zh-CN" sz="3380" dirty="0"/>
              </a:p>
            </p:txBody>
          </p:sp>
        </mc:Choice>
        <mc:Fallback>
          <p:sp>
            <p:nvSpPr>
              <p:cNvPr id="4" name="C_2_BD#cc737aa6b.fixed?pid=c1e624a1f&amp;color=0,173,163&amp;vtp=1&amp;bbb=1"/>
              <p:cNvSpPr>
                <a:spLocks noRot="1" noChangeAspect="1" noMove="1" noResize="1" noEditPoints="1" noAdjustHandles="1" noChangeArrowheads="1" noChangeShapeType="1" noTextEdit="1"/>
              </p:cNvSpPr>
              <p:nvPr/>
            </p:nvSpPr>
            <p:spPr>
              <a:xfrm>
                <a:off x="877824" y="3493008"/>
                <a:ext cx="10981944" cy="1041908"/>
              </a:xfrm>
              <a:prstGeom prst="rect">
                <a:avLst/>
              </a:prstGeom>
              <a:blipFill rotWithShape="1">
                <a:blip r:embed="rId1"/>
                <a:stretch>
                  <a:fillRect l="-2" t="-2426" r="5" b="37"/>
                </a:stretch>
              </a:blipFill>
            </p:spPr>
            <p:txBody>
              <a:bodyPr/>
              <a:lstStyle/>
              <a:p>
                <a:r>
                  <a:rPr lang="zh-CN" altLang="en-US">
                    <a:noFill/>
                  </a:rPr>
                  <a:t> </a:t>
                </a:r>
              </a:p>
            </p:txBody>
          </p:sp>
        </mc:Fallback>
      </mc:AlternateContent>
    </p:spTree>
  </p:cSld>
  <p:clrMapOvr>
    <a:masterClrMapping/>
  </p:clrMapOvr>
  <p:transition>
    <p:split dir="in"/>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22_3#9a49a8e68?pid=f236b8c54&amp;color=0,0,0&amp;mp=1&amp;tib=255,255,255&amp;vip=17#21&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2648" y="466344"/>
            <a:ext cx="7845552" cy="55138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5_AN.23_1#9a49a8e68.blank?pid=f236b8c54&amp;color=0,0,0&amp;mp=1&amp;vpa=17&amp;vtp=1"/>
          <p:cNvSpPr/>
          <p:nvPr/>
        </p:nvSpPr>
        <p:spPr>
          <a:xfrm>
            <a:off x="2073143" y="1186720"/>
            <a:ext cx="1999238" cy="728456"/>
          </a:xfrm>
          <a:prstGeom prst="rect">
            <a:avLst/>
          </a:prstGeom>
          <a:noFill/>
        </p:spPr>
        <p:txBody>
          <a:bodyPr wrap="square" lIns="0" tIns="0" rIns="0" bIns="0" rtlCol="0" anchor="b"/>
          <a:lstStyle/>
          <a:p>
            <a:pPr algn="l" latinLnBrk="1">
              <a:lnSpc>
                <a:spcPts val="40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1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与一条铲鼻鲨搏斗</a:t>
            </a:r>
            <a:endParaRPr lang="en-US" altLang="zh-CN" sz="2100" dirty="0"/>
          </a:p>
        </p:txBody>
      </p:sp>
      <p:sp>
        <p:nvSpPr>
          <p:cNvPr id="4" name="QB_5_AN.24_1#9a49a8e68.blank?pid=f236b8c54&amp;color=0,0,0&amp;mp=1&amp;vpa=18&amp;vtp=1"/>
          <p:cNvSpPr/>
          <p:nvPr/>
        </p:nvSpPr>
        <p:spPr>
          <a:xfrm>
            <a:off x="4983480" y="2752504"/>
            <a:ext cx="3136392" cy="619058"/>
          </a:xfrm>
          <a:prstGeom prst="rect">
            <a:avLst/>
          </a:prstGeom>
          <a:noFill/>
        </p:spPr>
        <p:txBody>
          <a:bodyPr wrap="square" lIns="0" tIns="0" rIns="0" bIns="0" rtlCol="0" anchor="b"/>
          <a:lstStyle/>
          <a:p>
            <a:pPr algn="l" latinLnBrk="1">
              <a:lnSpc>
                <a:spcPts val="42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两条加拉诺鲨被击退，大马林鱼半个身子都被咬烂</a:t>
            </a:r>
            <a:endParaRPr lang="en-US" altLang="zh-CN" sz="2100" dirty="0"/>
          </a:p>
        </p:txBody>
      </p:sp>
      <p:sp>
        <p:nvSpPr>
          <p:cNvPr id="5" name="QB_5_AN.25_1#9a49a8e68.blank?pid=f236b8c54&amp;color=0,0,0&amp;mp=1&amp;vpa=19&amp;vtp=1"/>
          <p:cNvSpPr/>
          <p:nvPr/>
        </p:nvSpPr>
        <p:spPr>
          <a:xfrm>
            <a:off x="2418539" y="4768597"/>
            <a:ext cx="1559572" cy="384048"/>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与群鲨搏斗</a:t>
            </a:r>
            <a:endParaRPr lang="en-US" altLang="zh-CN" sz="2100" dirty="0"/>
          </a:p>
        </p:txBody>
      </p:sp>
      <p:sp>
        <p:nvSpPr>
          <p:cNvPr id="6" name="QB_5_AN.26_1#9a49a8e68.blank?pid=f236b8c54&amp;color=0,0,0&amp;mp=1&amp;vpa=20&amp;vtp=1"/>
          <p:cNvSpPr/>
          <p:nvPr/>
        </p:nvSpPr>
        <p:spPr>
          <a:xfrm>
            <a:off x="4892040" y="4372152"/>
            <a:ext cx="3227832" cy="715400"/>
          </a:xfrm>
          <a:prstGeom prst="rect">
            <a:avLst/>
          </a:prstGeom>
          <a:noFill/>
        </p:spPr>
        <p:txBody>
          <a:bodyPr wrap="square" lIns="0" tIns="0" rIns="0" bIns="0" rtlCol="0" anchor="b"/>
          <a:lstStyle/>
          <a:p>
            <a:pPr algn="l" latinLnBrk="1">
              <a:lnSpc>
                <a:spcPts val="4200"/>
              </a:lnSpc>
            </a:pPr>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短棍丢了，舵柄断了，大马林鱼只剩下残骸</a:t>
            </a:r>
            <a:endParaRPr lang="en-US" altLang="zh-CN" sz="2100" dirty="0"/>
          </a:p>
        </p:txBody>
      </p:sp>
      <p:sp>
        <p:nvSpPr>
          <p:cNvPr id="7" name="QB_5_AN.27_1#9a49a8e68.blank?pid=f236b8c54&amp;color=0,0,0&amp;mp=1&amp;vpa=21&amp;vtp=1"/>
          <p:cNvSpPr/>
          <p:nvPr/>
        </p:nvSpPr>
        <p:spPr>
          <a:xfrm>
            <a:off x="2578608" y="5614416"/>
            <a:ext cx="5541264" cy="338328"/>
          </a:xfrm>
          <a:prstGeom prst="rect">
            <a:avLst/>
          </a:prstGeom>
          <a:noFill/>
        </p:spPr>
        <p:txBody>
          <a:bodyPr wrap="square" lIns="0" tIns="0" rIns="0" bIns="0" rtlCol="0" anchor="b"/>
          <a:lstStyle/>
          <a:p>
            <a:pPr algn="l" latinLnBrk="1"/>
            <a:r>
              <a:rPr lang="en-US" altLang="zh-CN" sz="21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一个人可以被毁灭，但不能被打败</a:t>
            </a:r>
            <a:endParaRPr lang="en-US" altLang="zh-CN" sz="2100" dirty="0"/>
          </a:p>
        </p:txBody>
      </p:sp>
      <p:pic>
        <p:nvPicPr>
          <p:cNvPr id="9" name="图片 8"/>
          <p:cNvPicPr>
            <a:picLocks noChangeAspect="1"/>
          </p:cNvPicPr>
          <p:nvPr/>
        </p:nvPicPr>
        <p:blipFill>
          <a:blip r:embed="rId2"/>
          <a:stretch>
            <a:fillRect/>
          </a:stretch>
        </p:blipFill>
        <p:spPr>
          <a:xfrm>
            <a:off x="2553081" y="5952744"/>
            <a:ext cx="3952875" cy="104775"/>
          </a:xfrm>
          <a:prstGeom prst="rect">
            <a:avLst/>
          </a:prstGeom>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wipe(left)">
                                      <p:cBhvr>
                                        <p:cTn id="23" dur="500"/>
                                        <p:tgtEl>
                                          <p:spTgt spid="5">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wipe(left)">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wipe(left)">
                                      <p:cBhvr>
                                        <p:cTn id="31" dur="500"/>
                                        <p:tgtEl>
                                          <p:spTgt spid="6">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wipe(left)">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wipe(left)">
                                      <p:cBhvr>
                                        <p:cTn id="39" dur="500"/>
                                        <p:tgtEl>
                                          <p:spTgt spid="7">
                                            <p:bg/>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wipe(left)">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8_1#4e11bcf82?sp=1&amp;pid=f236b8c54&amp;color=0,0,0&amp;vtp=1&amp;bt=1&amp;bbb=1"/>
          <p:cNvSpPr/>
          <p:nvPr/>
        </p:nvSpPr>
        <p:spPr>
          <a:xfrm>
            <a:off x="612648" y="468000"/>
            <a:ext cx="10963656" cy="635000"/>
          </a:xfrm>
          <a:prstGeom prst="rect">
            <a:avLst/>
          </a:prstGeom>
          <a:noFill/>
        </p:spPr>
        <p:txBody>
          <a:bodyPr wrap="none" lIns="0" tIns="0" rIns="0" bIns="0" rtlCol="0" anchor="t"/>
          <a:lstStyle/>
          <a:p>
            <a:pPr algn="l" latinLnBrk="1">
              <a:lnSpc>
                <a:spcPts val="50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概括主旨</a:t>
            </a:r>
            <a:endParaRPr lang="en-US" altLang="zh-CN" sz="2800" dirty="0"/>
          </a:p>
        </p:txBody>
      </p:sp>
      <p:sp>
        <p:nvSpPr>
          <p:cNvPr id="3" name="QB_5_BD.28_2#4e11bcf82?sp=1&amp;pid=f236b8c54&amp;color=0,0,0&amp;vtp=1&amp;bbb=1&amp;hb=1"/>
          <p:cNvSpPr/>
          <p:nvPr/>
        </p:nvSpPr>
        <p:spPr>
          <a:xfrm>
            <a:off x="612648" y="1099391"/>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本文讲述了老渔夫圣地亚哥勇斗鲨鱼的故事，</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通过对①</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的描写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表现了老人②</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，塑造了③</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，表现了④</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即使面对的是难以征服的事物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，人仍可以取得精神上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的胜利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。也许结果是失败的，但在奋斗的过程中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，我们可以捍卫自己</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的尊严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4" name="QB_5_AN.29_1#4e11bcf82.blank?pid=f236b8c54&amp;color=0,0,0&amp;vpa=22&amp;vtp=1&amp;bbb=1&amp;hb=1"/>
          <p:cNvSpPr/>
          <p:nvPr/>
        </p:nvSpPr>
        <p:spPr>
          <a:xfrm>
            <a:off x="612648" y="10689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主人公圣地亚哥与鲨鱼顽强搏斗</a:t>
            </a:r>
            <a:endParaRPr lang="en-US" altLang="zh-CN" sz="2800" dirty="0"/>
          </a:p>
        </p:txBody>
      </p:sp>
      <p:sp>
        <p:nvSpPr>
          <p:cNvPr id="5" name="QB_5_AN.30_1#4e11bcf82.blank?pid=f236b8c54&amp;color=0,0,0&amp;vpa=23&amp;vtp=1&amp;bbb=1&amp;hb=1"/>
          <p:cNvSpPr/>
          <p:nvPr/>
        </p:nvSpPr>
        <p:spPr>
          <a:xfrm>
            <a:off x="612648" y="17166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坚忍顽强、永不言败的斗争精神</a:t>
            </a:r>
            <a:endParaRPr lang="en-US" altLang="zh-CN" sz="2800" dirty="0"/>
          </a:p>
        </p:txBody>
      </p:sp>
      <p:sp>
        <p:nvSpPr>
          <p:cNvPr id="6" name="QB_5_AN.31_1#4e11bcf82.blank?pid=f236b8c54&amp;color=0,0,0&amp;vpa=24&amp;vtp=1&amp;bbb=1"/>
          <p:cNvSpPr/>
          <p:nvPr/>
        </p:nvSpPr>
        <p:spPr>
          <a:xfrm>
            <a:off x="4356766" y="2364311"/>
            <a:ext cx="3829050"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百折不挠的“硬汉形象”</a:t>
            </a:r>
            <a:endParaRPr lang="en-US" altLang="zh-CN" sz="2800" dirty="0"/>
          </a:p>
        </p:txBody>
      </p:sp>
      <p:sp>
        <p:nvSpPr>
          <p:cNvPr id="7" name="QB_5_AN.32_1#4e11bcf82.blank?pid=f236b8c54&amp;color=0,0,0&amp;vpa=25&amp;vtp=1&amp;bbb=1&amp;hb=1"/>
          <p:cNvSpPr/>
          <p:nvPr/>
        </p:nvSpPr>
        <p:spPr>
          <a:xfrm>
            <a:off x="612648" y="2364311"/>
            <a:ext cx="10963656" cy="1280160"/>
          </a:xfrm>
          <a:prstGeom prst="rect">
            <a:avLst/>
          </a:prstGeom>
          <a:noFill/>
        </p:spPr>
        <p:txBody>
          <a:bodyPr wrap="square" lIns="0" tIns="0" rIns="0" bIns="0" rtlCol="0" anchor="t"/>
          <a:lstStyle/>
          <a:p>
            <a:pPr latinLnBrk="1">
              <a:lnSpc>
                <a:spcPct val="150000"/>
              </a:lnSpc>
            </a:pPr>
            <a:r>
              <a:rPr lang="en-US" altLang="zh-CN" sz="2800" b="1" i="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一种奋斗的人生观</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left)">
                                      <p:cBhvr>
                                        <p:cTn id="15" dur="500"/>
                                        <p:tgtEl>
                                          <p:spTgt spid="5">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left)">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wipe(left)">
                                      <p:cBhvr>
                                        <p:cTn id="23" dur="500"/>
                                        <p:tgtEl>
                                          <p:spTgt spid="6">
                                            <p:bg/>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wipe(left)">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wipe(left)">
                                      <p:cBhvr>
                                        <p:cTn id="31" dur="500"/>
                                        <p:tgtEl>
                                          <p:spTgt spid="7">
                                            <p:bg/>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wipe(left)">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06840af1.fixed?pid=cc737aa6b&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4000" dirty="0"/>
          </a:p>
        </p:txBody>
      </p:sp>
      <p:sp>
        <p:nvSpPr>
          <p:cNvPr id="3" name="C_3#206840af1"/>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7ec9a88cd?pid=206840af1&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情境探究</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英雄通常拥有超群的本领和非凡的勇气</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。当我们面对挑战时</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，英雄</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的故事给我们勇气</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；当我们感到迷茫时，</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英雄的精神为我们指引方向。</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学校团委举办了</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“教材中的英雄人物”评选活动，</a:t>
            </a: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最终圣地亚哥成功获选，</a:t>
            </a:r>
            <a:endPar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请仔细阅读</a:t>
            </a:r>
            <a:r>
              <a:rPr lang="en-US" altLang="zh-CN" sz="2800" b="0" i="0" spc="-5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《老人与海》（节选），为圣地亚哥写一则颁奖辞。</a:t>
            </a:r>
            <a:endParaRPr lang="en-US" altLang="zh-CN" sz="2800" spc="-50"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548e548e?pid=206840af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任务一</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英雄的热议·概括形象特点</a:t>
            </a:r>
            <a:endParaRPr lang="en-US" altLang="zh-CN" sz="3000" dirty="0"/>
          </a:p>
        </p:txBody>
      </p:sp>
      <p:sp>
        <p:nvSpPr>
          <p:cNvPr id="3" name="QB_5_BD.46_1#8f2e51ece?sp=1&amp;pid=2548e548e&amp;color=0,0,0&amp;vtp=1&amp;bbb=1&amp;hb=1&amp;hltap=1"/>
          <p:cNvSpPr/>
          <p:nvPr/>
        </p:nvSpPr>
        <p:spPr>
          <a:xfrm>
            <a:off x="612648" y="1115647"/>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请结合圣地亚哥与鲨鱼搏斗的场景，概括出推选圣地亚哥为“英雄人</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物”的理由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47_1#8f2e51ece?sp=1&amp;pid=2548e548e&amp;color=0,0,0&amp;vtp=1&amp;bbb=1&amp;hb=1&amp;hla=1"/>
          <p:cNvSpPr/>
          <p:nvPr/>
        </p:nvSpPr>
        <p:spPr>
          <a:xfrm>
            <a:off x="612648" y="2317613"/>
            <a:ext cx="10963656" cy="38862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圣地亚哥勇敢、倔强、不屈不挠。他在海上与蚕食自己劳动</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果实的凶猛的鲨鱼展开殊死搏斗，渔叉丢了用刀，刀断了用短棍，短</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棍丢了用舵柄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圣地亚哥乐观、自信、坚忍，具有伟大的人格力量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他与鲨鱼的较量成了一曲人类与自然、与命运抗争的颂歌，失败转化</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为精神上的胜利，圣地亚哥由此而获得了伟大的人格力量</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（每点3分）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6_1#9b2ffa217?sp=1&amp;pid=2548e548e&amp;color=0,0,0&amp;vtp=1&amp;bt=1&amp;bbb=1&amp;hb=1&amp;hltap=1"/>
          <p:cNvSpPr/>
          <p:nvPr/>
        </p:nvSpPr>
        <p:spPr>
          <a:xfrm>
            <a:off x="612648" y="468000"/>
            <a:ext cx="10963656" cy="62230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圣地亚哥与鲨鱼搏斗时，产生过“搏斗也是徒劳”“这下子全完了”等心</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理，这样描写是否削弱了对圣地亚哥英雄形象的塑造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endParaRPr lang="en-US" altLang="zh-CN" sz="2800" dirty="0">
              <a:solidFill>
                <a:srgbClr val="000000"/>
              </a:solidFill>
              <a:latin typeface="宋体" panose="02010600030101010101" pitchFamily="2" charset="-122"/>
            </a:endParaRPr>
          </a:p>
        </p:txBody>
      </p:sp>
      <p:sp>
        <p:nvSpPr>
          <p:cNvPr id="3" name="QB_5_AN.47_1#9b2ffa217?sp=1&amp;pid=2548e548e&amp;color=0,0,0&amp;vtp=1&amp;bt=1&amp;bbb=1&amp;hb=1&amp;hla=1"/>
          <p:cNvSpPr/>
          <p:nvPr/>
        </p:nvSpPr>
        <p:spPr>
          <a:xfrm>
            <a:off x="612648" y="1690627"/>
            <a:ext cx="10963656" cy="49784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没有削弱。</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(1</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分</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a:t>
            </a:r>
            <a:r>
              <a:rPr lang="en-US"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①</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圣地亚哥是作者笔下最典型的</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 “</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硬汉形象</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a:t>
            </a:r>
            <a:endPar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endParaRPr>
          </a:p>
          <a:p>
            <a:pPr algn="l" latinLnBrk="1">
              <a:lnSpc>
                <a:spcPts val="4900"/>
              </a:lnSpc>
            </a:pP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他能面对险恶形势毫不气馁、不屈不挠地斗争下去，在精神上压倒敌</a:t>
            </a:r>
            <a:endPar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endParaRPr>
          </a:p>
          <a:p>
            <a:pPr algn="l" latinLnBrk="1">
              <a:lnSpc>
                <a:spcPts val="4900"/>
              </a:lnSpc>
            </a:pP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人。</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(2</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分</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a:t>
            </a:r>
            <a:r>
              <a:rPr lang="en-US"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②</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在与鲨鱼搏斗时，圣地亚哥曾产生犹豫甚至畏惧的心理，</a:t>
            </a:r>
            <a:endPar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endParaRPr>
          </a:p>
          <a:p>
            <a:pPr algn="l" latinLnBrk="1">
              <a:lnSpc>
                <a:spcPts val="4900"/>
              </a:lnSpc>
            </a:pP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这是很正常的，这是为战斗几乎耗尽精力而产生的本能想法，但是，</a:t>
            </a:r>
            <a:endPar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endParaRPr>
          </a:p>
          <a:p>
            <a:pPr algn="l" latinLnBrk="1">
              <a:lnSpc>
                <a:spcPts val="4900"/>
              </a:lnSpc>
            </a:pP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当情势危急时，圣地亚哥又毫不犹豫地投入了战斗，他不怕困难、不</a:t>
            </a:r>
            <a:endPar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endParaRPr>
          </a:p>
          <a:p>
            <a:pPr algn="l" latinLnBrk="1">
              <a:lnSpc>
                <a:spcPts val="4900"/>
              </a:lnSpc>
            </a:pP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怕牺牲，不懈努力、英勇奋斗。</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(2</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分</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a:t>
            </a:r>
            <a:r>
              <a:rPr lang="en-US"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③</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这些描写，不但没有削弱圣</a:t>
            </a:r>
            <a:endPar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endParaRPr>
          </a:p>
          <a:p>
            <a:pPr algn="l" latinLnBrk="1">
              <a:lnSpc>
                <a:spcPts val="4900"/>
              </a:lnSpc>
            </a:pP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地亚哥的</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硬汉</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 </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形象</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反而使他的英雄形象更丰满、更真实。</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(2</a:t>
            </a:r>
            <a:r>
              <a:rPr lang="zh-CN" altLang="en-US"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分</a:t>
            </a:r>
            <a:r>
              <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rPr>
              <a:t>)</a:t>
            </a:r>
            <a:endParaRPr lang="en-US" altLang="zh-CN" sz="2800" b="1" dirty="0">
              <a:solidFill>
                <a:srgbClr val="FF0000"/>
              </a:solidFill>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a5892ed9?pid=206840af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任务二</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个性的绽放·理解象征意蕴</a:t>
            </a:r>
            <a:endParaRPr lang="en-US" altLang="zh-CN" sz="3000" dirty="0"/>
          </a:p>
        </p:txBody>
      </p:sp>
      <p:sp>
        <p:nvSpPr>
          <p:cNvPr id="3" name="QB_5_BD.46_1#ab5bcab5d?sp=1&amp;pid=7a5892ed9&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试分析文中的老人、大马林鱼、大海、鲨鱼分别象征了什么。（4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47_1#ab5bcab5d?sp=1&amp;pid=7a5892ed9&amp;color=0,0,0&amp;vtp=1&amp;bbb=1&amp;hb=1&amp;hla=1"/>
          <p:cNvSpPr/>
          <p:nvPr/>
        </p:nvSpPr>
        <p:spPr>
          <a:xfrm>
            <a:off x="612648" y="1743027"/>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老人象征了一种英雄气概、一种不可战胜的精神力量</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，象征</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了一切经受多灾多难的命运而最终在精神上获得胜利的有信仰的人。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大马林鱼是可能得到的收获，象征了人的美好理想。</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大马林鱼很美，</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但得而复失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，喻示理想的遥不可及以及理想和现实的落差</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。理想在现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实中的毁灭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，象征人在追求理想过程中遭受种种艰难险阻（鲨鱼</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）最</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终落空的失落感。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2#ab5bcab5d?pid=7a5892ed9&amp;color=0,0,0&amp;mp=1&amp;vtp=1&amp;bt=1&amp;bbb=1&amp;hb=1&amp;hltap=1"/>
          <p:cNvSpPr/>
          <p:nvPr/>
        </p:nvSpPr>
        <p:spPr>
          <a:xfrm>
            <a:off x="612648" y="493400"/>
            <a:ext cx="10963656" cy="25908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6_1#ab5bcab5d?pid=7a5892ed9&amp;color=0,0,0&amp;mp=1&amp;vtp=1&amp;bt=1&amp;bbb=1&amp;hb=1&amp;hla=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大海是生存的环境，象征了不可捉摸的神秘莫测的命运。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有的时候，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命运既施恩于人又捉弄人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，象征了人与自然既对立又和谐的关系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鲨鱼是面临的挑战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，象征了与人对立的邪恶势力、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不可知的自然力量，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包括厄运</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、劫难等。（每点1</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a8884a85?pid=206840af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任务三</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风格的创新·独特的技巧、质朴的语言</a:t>
            </a:r>
            <a:endParaRPr lang="en-US" altLang="zh-CN" sz="3000" dirty="0"/>
          </a:p>
        </p:txBody>
      </p:sp>
      <p:sp>
        <p:nvSpPr>
          <p:cNvPr id="3" name="QB_5_BD.46_1#e1a35407d?sp=1&amp;pid=0a8884a85&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本文描写老人与鲨鱼五个回合的搏斗场景，运用了诸多细节描写</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简要分析这些细节描写有何作用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47_1#e1a35407d?sp=1&amp;pid=0a8884a85&amp;color=0,0,0&amp;vtp=1&amp;bbb=1&amp;hb=1&amp;hla=1"/>
          <p:cNvSpPr/>
          <p:nvPr/>
        </p:nvSpPr>
        <p:spPr>
          <a:xfrm>
            <a:off x="612648" y="2383107"/>
            <a:ext cx="10963656" cy="32385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增强真实感。多用动词，鲜明生动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，能够让读者感受到故事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的真实性</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。如“就高高举起棍子，重重地落下去</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，打在鲨鱼宽阔的脑袋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顶上</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”，这些动作描写，生动形象地描写了老人与鲨鱼搏斗的情景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读者如临其境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，深切感受到老人当时的处境和心情。②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丰富人物形象。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通过对老人与鲨鱼搏斗时的一系列动作和老人身体的疲乏等的描写，</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1#e1a35407d?sp=1&amp;pid=0a8884a85&amp;color=0,0,0&amp;vtp=1&amp;bbb=1&amp;hb=1&amp;hltap=1"/>
          <p:cNvSpPr/>
          <p:nvPr/>
        </p:nvSpPr>
        <p:spPr>
          <a:xfrm>
            <a:off x="612648" y="468000"/>
            <a:ext cx="10963656" cy="45339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6_1#e1a35407d?sp=1&amp;pid=0a8884a85&amp;color=0,0,0&amp;vtp=1&amp;bbb=1&amp;hb=1&amp;hla=1"/>
          <p:cNvSpPr/>
          <p:nvPr/>
        </p:nvSpPr>
        <p:spPr>
          <a:xfrm>
            <a:off x="612648" y="442600"/>
            <a:ext cx="10963656" cy="45339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生动形象地表现了老人顽强不屈的意志</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，写鲨鱼的凶猛</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，反衬老人的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、有智慧。③推动情节发展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。细节描写可以为情节的发展埋下伏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笔</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，增加文章的层次感，使故事更加生动有趣，</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产生震撼人心的力量。</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营造氛围。细节描写能够营造特定的氛围。猛烈的海风</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，波涛汹涌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的大海</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，黑暗的夜幕，是主人公与鲨鱼搏斗的背景。</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主人公年老疲惫，</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鲨鱼凶猛顽强</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，而主人公又没有适合搏斗的“武器”，</a:t>
            </a:r>
            <a:r>
              <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处境艰险，气氛</a:t>
            </a:r>
            <a:endParaRPr lang="zh-CN" altLang="en-US"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紧张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，更具有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“悲壮”的意味。（每点2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left)">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3#c26eb4668?pid=cc737aa6b&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4110" y="554868"/>
            <a:ext cx="548640" cy="466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P_3#c26eb4668?pid=cc737aa6b&amp;color=0,0,0&amp;vtp=1&amp;bt=1&amp;bb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课时目标：</a:t>
            </a:r>
            <a:endParaRPr lang="en-US" altLang="zh-CN" sz="2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1.把握小说的主要内容，分析和揣摩本文的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哲理和象征意蕴</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2.细读老人与鲨鱼搏斗的场景，体会人物</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内心独白</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，感受小说的叙事风</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格，品味小说“电报体”的</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语言风格</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3.分析</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细节描写</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的作用，概括评价老人的形象，感悟小说永不言败的</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“硬汉精神”。</a:t>
            </a:r>
            <a:endParaRPr lang="en-US" altLang="zh-CN" sz="2800">
              <a:solidFill>
                <a:prstClr val="black"/>
              </a:solidFill>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4.探讨作品思想内涵,培养不向命运屈服，凭借勇气、毅力和智慧与命</a:t>
            </a:r>
            <a:endPar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运进行</a:t>
            </a:r>
            <a:r>
              <a:rPr lang="en-US" altLang="zh-CN" sz="280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抗争</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的精神。</a:t>
            </a:r>
            <a:endParaRPr lang="en-US" altLang="zh-CN" sz="100" dirty="0"/>
          </a:p>
        </p:txBody>
      </p:sp>
    </p:spTree>
  </p:cSld>
  <p:clrMapOvr>
    <a:masterClrMapping/>
  </p:clrMapOvr>
  <p:transition>
    <p:split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6_1#9010afb2c?sp=1&amp;pid=0a8884a85&amp;color=0,0,0&amp;vtp=1&amp;bt=1&amp;bbb=1&amp;hb=1&amp;hltap=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海明威的作品具有“电报式风格”，在本文中，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这种风格有哪些体现？</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请从结构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、语言、描写手法等方面进行分析。（6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7_1#9010afb2c?sp=1&amp;pid=0a8884a85&amp;color=0,0,0&amp;vtp=1&amp;bt=1&amp;bbb=1&amp;hb=1&amp;hla=1"/>
          <p:cNvSpPr/>
          <p:nvPr/>
        </p:nvSpPr>
        <p:spPr>
          <a:xfrm>
            <a:off x="612648" y="1735460"/>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结构上的单纯性，人物少到不能再少，情节不蔓不枝</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公性格单一而鲜明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。本文中直接出场的人物只有老人圣地亚哥</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，情节</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也主要是围绕与鲨鱼之间的搏斗展开</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，可谓单纯而集中。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②采用直截</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了当的叙述</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，句子简短，语言准确生动。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在塑造圣地亚哥这一形象时，</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作者的笔力主要集中在真实而生动地再现老人与鲨鱼搏斗的场景上。</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鲨鱼的来势凶猛</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，老人的沉着迎战、机敏矫捷，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都写得生动逼真。</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2#9010afb2c?pid=0a8884a85&amp;color=0,0,0&amp;mp=1&amp;vtp=1&amp;bt=1&amp;bbb=1&amp;hb=1&amp;hltap=1"/>
          <p:cNvSpPr/>
          <p:nvPr/>
        </p:nvSpPr>
        <p:spPr>
          <a:xfrm>
            <a:off x="612648" y="493400"/>
            <a:ext cx="10963656" cy="25908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5_AN.46_1#9010afb2c?pid=0a8884a85&amp;color=0,0,0&amp;mp=1&amp;vtp=1&amp;bt=1&amp;bbb=1&amp;hb=1&amp;hla=1"/>
          <p:cNvSpPr/>
          <p:nvPr/>
        </p:nvSpPr>
        <p:spPr>
          <a:xfrm>
            <a:off x="612648" y="468000"/>
            <a:ext cx="10963656" cy="25908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鲜明生动的动作描写和简洁的内心独白。海明威善于从感觉、</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视觉、</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触觉着手去刻画形象</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，很少直接表露感情，他将其凝结在简单</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、迅速</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的动作中</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，蕴含在自然的行文或者简洁的内心独白中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，由读者自己去</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体会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3c2d4892f?pid=0a8884a85&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电报体小说</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电报体小说指一种语言风格类似电报的小说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多用短句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少用复句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很少用形容词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文字简洁如同电报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结构上的单纯性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人物少到不能再少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情节不蔓不枝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主人公性格单一而鲜明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避免过多地使用描写手法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避免过多地使</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用形容词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尽量采用直截了当的叙述和生动鲜明的对话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句子简短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语言准确生动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鲜明生动的动作描写和简洁的对话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着力追求一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种含蓄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凝练的意境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6_1#6759dc2b7?pid=0a8884a85&amp;color=0,0,0&amp;vtp=1&amp;bt=1&amp;bbb=1&amp;hb=1"/>
          <p:cNvSpPr/>
          <p:nvPr/>
        </p:nvSpPr>
        <p:spPr>
          <a:xfrm>
            <a:off x="612648" y="468000"/>
            <a:ext cx="10963656" cy="12446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本文中，作者一边叙事一边插入人物的内心独白</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。请找出五次搏斗前</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后老人的内心独白并分析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，然后完成下面的题目。（6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B_6_BD.47_1#b5b97a994?sp=1&amp;pid=6759dc2b7&amp;color=0,0,0&amp;vtp=1&amp;bbb=1&amp;hb=1&amp;hltap=1"/>
          <p:cNvSpPr/>
          <p:nvPr/>
        </p:nvSpPr>
        <p:spPr>
          <a:xfrm>
            <a:off x="612648" y="1743154"/>
            <a:ext cx="10963656" cy="4978400"/>
          </a:xfrm>
          <a:prstGeom prst="rect">
            <a:avLst/>
          </a:prstGeom>
          <a:noFill/>
        </p:spPr>
        <p:txBody>
          <a:bodyPr wrap="none" lIns="0" tIns="0" rIns="0" bIns="0" rtlCol="0" anchor="t"/>
          <a:lstStyle/>
          <a:p>
            <a:pPr algn="l" latinLnBrk="1">
              <a:lnSpc>
                <a:spcPts val="49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分析下面人物内心独白的意义。（2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别想这个啦</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还是歇息歇息</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让手好起来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保住剩下的鱼肉吧</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和</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水里的血腥味比起来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我手上的根本不算什么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我太老了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没法用棍子打死鲨鱼了</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不过只要手里还有短棍和舵柄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我就要试试看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8_1#b5b97a994?sp=1&amp;pid=6759dc2b7&amp;color=0,0,0&amp;vtp=1&amp;bbb=1&amp;hb=1&amp;hla=1"/>
          <p:cNvSpPr/>
          <p:nvPr/>
        </p:nvSpPr>
        <p:spPr>
          <a:xfrm>
            <a:off x="490100" y="4731614"/>
            <a:ext cx="10963656" cy="1866900"/>
          </a:xfrm>
          <a:prstGeom prst="rect">
            <a:avLst/>
          </a:prstGeom>
          <a:noFill/>
        </p:spPr>
        <p:txBody>
          <a:bodyPr wrap="none" lIns="0" tIns="0" rIns="0" bIns="0" rtlCol="0" anchor="t"/>
          <a:lstStyle/>
          <a:p>
            <a:pPr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这是老人战胜了两条加拉诺鲨后的心理活动，表现了老人的</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豁达与乐观</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表明老人在明知等待自己的是失败的结果的时候，仍</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然不服输</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。（每点1分）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c67fbc62a?sp=1&amp;pid=6759dc2b7&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归纳人物内心独白在小说中的作用。（4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7_1#c67fbc62a?sp=1&amp;pid=6759dc2b7&amp;color=0,0,0&amp;vtp=1&amp;bt=1&amp;bbb=1&amp;hb=1&amp;hla=1"/>
          <p:cNvSpPr/>
          <p:nvPr/>
        </p:nvSpPr>
        <p:spPr>
          <a:xfrm>
            <a:off x="612648" y="1095380"/>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本文人物的内心独白，忠实地记录了老人的内心活动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，写出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了他这几天在海上漂泊时的心态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，真实地再现了老人的思想活动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这些内心独白</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，让人看到老人的内心，从彷徨走向坚定，</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他有过后悔，</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但最终战胜了自己</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。不仅深刻揭示了老人内心的乐观</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、坚毅以及孤独</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感</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，而且闪烁着深邃丰富的哲理光彩，</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丰富了小说的思想。</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39751d048?pid=0a8884a85&amp;color=0,0,0&amp;vtp=1&amp;bt=1&amp;bbb=1&amp;hb=1"/>
          <p:cNvSpPr/>
          <p:nvPr/>
        </p:nvSpPr>
        <p:spPr>
          <a:xfrm>
            <a:off x="612648" y="468000"/>
            <a:ext cx="10963656" cy="6146800"/>
          </a:xfrm>
          <a:prstGeom prst="rect">
            <a:avLst/>
          </a:prstGeom>
          <a:noFill/>
        </p:spPr>
        <p:txBody>
          <a:bodyPr wrap="none" lIns="0" tIns="0" rIns="0" bIns="0" rtlCol="0" anchor="t"/>
          <a:lstStyle/>
          <a:p>
            <a:pPr algn="l" latinLnBrk="1">
              <a:lnSpc>
                <a:spcPts val="44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素养必备</a:t>
            </a:r>
            <a:endParaRPr lang="en-US" altLang="zh-CN" sz="2800" dirty="0"/>
          </a:p>
          <a:p>
            <a:pPr algn="ctr" latinLnBrk="1">
              <a:lnSpc>
                <a:spcPts val="44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内心独白</a:t>
            </a:r>
            <a:endParaRPr lang="en-US" altLang="zh-CN" sz="2800" dirty="0"/>
          </a:p>
          <a:p>
            <a:pPr latinLnBrk="1">
              <a:lnSpc>
                <a:spcPts val="44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内心独白是现代小说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特别是意识流小说的一种重要的手法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特点是用第一人称直接或用其他人称间接描写人物的意识和潜意识活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以表现人物的内心世界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4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由于意识活动的无逻辑性和随意性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这种手法往往不受时间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逻辑关系的制约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常常出现时空的颠倒和跳跃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通过自由联想</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将过去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现在和将来相互交织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形成一种多层次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多线条和多透视的</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立体结构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通过这种手法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人物杂乱无章的意识之流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对往事的回</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对外部世界的印象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某种情境下的情绪</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偶然产生但又瞬息即逝</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4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的念头等得到再现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使读者能直接感受到人物的意识过程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06f62940?pid=206840af1&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任务四</a:t>
            </a:r>
            <a:r>
              <a:rPr lang="en-US" altLang="zh-CN" sz="3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最后的胜利·拟写颁奖辞</a:t>
            </a:r>
            <a:endParaRPr lang="en-US" altLang="zh-CN" sz="3000" dirty="0"/>
          </a:p>
        </p:txBody>
      </p:sp>
      <p:sp>
        <p:nvSpPr>
          <p:cNvPr id="3" name="QB_5_BD.46_1#0e0d0dc0b?sp=1&amp;pid=406f62940&amp;color=0,0,0&amp;vtp=1&amp;bbb=1&amp;hb=1&amp;hltap=1"/>
          <p:cNvSpPr/>
          <p:nvPr/>
        </p:nvSpPr>
        <p:spPr>
          <a:xfrm>
            <a:off x="612648" y="1115647"/>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请根据文章内容，为圣地亚哥拟写颁奖辞。（4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47_1#0e0d0dc0b?sp=1&amp;pid=406f62940&amp;color=0,0,0&amp;vtp=1&amp;bbb=1&amp;hb=1&amp;hla=1"/>
          <p:cNvSpPr/>
          <p:nvPr/>
        </p:nvSpPr>
        <p:spPr>
          <a:xfrm>
            <a:off x="612648" y="1743027"/>
            <a:ext cx="10963656" cy="38862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示例）圣地亚哥，你是一名普通的渔夫</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，但你面对变幻莫测</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的大海和巨大凶猛的鲨鱼却毫不气馁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。你百折不挠，</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勇敢与鲨鱼搏斗，</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即使伤痕累累</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，身心俱疲，你坚强的意志也没有被摧毁</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。当你在海上</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独自一人与鲨鱼搏斗时</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，你就不再是一名普通的渔夫</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，而是一位真正</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的硬汉</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，真正的英雄，是一位值得被赞颂的英雄！（内容贴切2分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，语</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言流畅</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8cd18d46?pid=206840af1&amp;color=0,173,163&amp;vtp=1&amp;bt=1&amp;bbb=1"/>
          <p:cNvSpPr/>
          <p:nvPr/>
        </p:nvSpPr>
        <p:spPr>
          <a:xfrm>
            <a:off x="612648" y="466344"/>
            <a:ext cx="10963656" cy="891032"/>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思维发展与提升</a:t>
            </a:r>
            <a:endParaRPr lang="en-US" altLang="zh-CN" sz="3200" dirty="0"/>
          </a:p>
        </p:txBody>
      </p:sp>
      <p:sp>
        <p:nvSpPr>
          <p:cNvPr id="3" name="QB_5_BD.46_1#4c5fe50ab?sp=1&amp;pid=38cd18d46&amp;color=0,0,0&amp;vtp=1&amp;bbb=1&amp;hb=1&amp;hltap=1"/>
          <p:cNvSpPr/>
          <p:nvPr/>
        </p:nvSpPr>
        <p:spPr>
          <a:xfrm>
            <a:off x="612648" y="954024"/>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在和鲨鱼搏斗的最后，圣地亚哥认为自己“终于被击垮了”，你认为他</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还是一个英雄吗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5_AN.47_1#4c5fe50ab?sp=1&amp;pid=38cd18d46&amp;color=0,0,0&amp;vtp=1&amp;bbb=1&amp;hb=1&amp;hla=1"/>
          <p:cNvSpPr/>
          <p:nvPr/>
        </p:nvSpPr>
        <p:spPr>
          <a:xfrm>
            <a:off x="612648" y="2129625"/>
            <a:ext cx="10963656" cy="4533900"/>
          </a:xfrm>
          <a:prstGeom prst="rect">
            <a:avLst/>
          </a:prstGeom>
          <a:noFill/>
        </p:spPr>
        <p:txBody>
          <a:bodyPr wrap="none" lIns="0" tIns="0" rIns="0" bIns="0" rtlCol="0" anchor="t"/>
          <a:lstStyle/>
          <a:p>
            <a:pPr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示例）他是一个英雄。圣地亚哥认为自己被击垮了，是因为</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他的大马林鱼仅剩一副骨架了，而他的身体、精神疲劳到了极点。但</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是，在我们的眼中，他是一位胜利者，不仅仅因为他打败了许多鲨鱼</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更主要的是从他的搏斗经历中，我们看到了他那高傲、坚强的精神</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从他战斗到最后来看，他并没有真的承认自己被打败了。他是一个真</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正的硬汉，他不辞辛苦，英勇战斗，令人敬佩，仍是一个英雄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（观点明确2分，理由充足4分）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wipe(left)">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75974394.fixed?pid=cc737aa6b&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4000" dirty="0"/>
          </a:p>
        </p:txBody>
      </p:sp>
      <p:sp>
        <p:nvSpPr>
          <p:cNvPr id="3" name="C_3#e75974394"/>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6_1#bd1f12fb9?pid=e75974394&amp;color=0,0,0&amp;vtp=1&amp;bt=1&amp;bbb=1&amp;hb=1&amp;hltap=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《复活》（节选）运用多种手法表现人物心理，《老人与海》（</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则运用了内心独白的手法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，请分析原因。（6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47_1#bd1f12fb9?pid=e75974394&amp;color=0,0,0&amp;vtp=1&amp;bt=1&amp;bbb=1&amp;hb=1&amp;hla=1"/>
          <p:cNvSpPr/>
          <p:nvPr/>
        </p:nvSpPr>
        <p:spPr>
          <a:xfrm>
            <a:off x="612648" y="1735460"/>
            <a:ext cx="10963656" cy="25908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运用何种手法表现人物心理与小说的选材</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、反映社会生活的</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广度以及作家的创作风格等有关</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。②《复活》（节选）中</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，人物经历</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曲折丰富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，矛盾纠葛重重</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。这种情况下非常适合运用多种手法来揭示</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人物复杂多变的内心世界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并多方面揭露社会的罪恶。</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目录1:1ecbc420b?lid=1ecbc420b&amp;cid=1ecbc420b&amp;tib=255,255,255&amp;vtp=1" descr="preencoded.png">
            <a:hlinkClick r:id="rId1" action="ppaction://hlinksldjump"/>
          </p:cNvPr>
          <p:cNvPicPr>
            <a:picLocks noChangeAspect="1"/>
          </p:cNvPicPr>
          <p:nvPr/>
        </p:nvPicPr>
        <p:blipFill>
          <a:blip r:embed="rId2"/>
          <a:stretch>
            <a:fillRect/>
          </a:stretch>
        </p:blipFill>
        <p:spPr>
          <a:xfrm>
            <a:off x="3236976" y="2029968"/>
            <a:ext cx="429768" cy="429768"/>
          </a:xfrm>
          <a:prstGeom prst="rect">
            <a:avLst/>
          </a:prstGeom>
        </p:spPr>
      </p:pic>
      <p:sp>
        <p:nvSpPr>
          <p:cNvPr id="3" name="C_1#目录1:1ecbc420b?lid=1ecbc420b&amp;cid=1ecbc420b&amp;vtp=1&amp;bt=1&amp;bbb=1">
            <a:hlinkClick r:id="rId1" action="ppaction://hlinksldjump"/>
          </p:cNvPr>
          <p:cNvSpPr/>
          <p:nvPr/>
        </p:nvSpPr>
        <p:spPr>
          <a:xfrm>
            <a:off x="3776472" y="1984248"/>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3050" dirty="0"/>
          </a:p>
        </p:txBody>
      </p:sp>
      <p:pic>
        <p:nvPicPr>
          <p:cNvPr id="4" name="C_1#目录1:1ecbc420b?lid=206840af1&amp;cid=206840af1&amp;tib=255,255,255&amp;vtp=1" descr="preencoded.png">
            <a:hlinkClick r:id="rId3" action="ppaction://hlinksldjump"/>
          </p:cNvPr>
          <p:cNvPicPr>
            <a:picLocks noChangeAspect="1"/>
          </p:cNvPicPr>
          <p:nvPr/>
        </p:nvPicPr>
        <p:blipFill>
          <a:blip r:embed="rId2"/>
          <a:stretch>
            <a:fillRect/>
          </a:stretch>
        </p:blipFill>
        <p:spPr>
          <a:xfrm>
            <a:off x="3236976" y="2935224"/>
            <a:ext cx="429768" cy="429768"/>
          </a:xfrm>
          <a:prstGeom prst="rect">
            <a:avLst/>
          </a:prstGeom>
        </p:spPr>
      </p:pic>
      <p:sp>
        <p:nvSpPr>
          <p:cNvPr id="5" name="C_1#目录1:1ecbc420b?lid=206840af1&amp;cid=206840af1&amp;vtp=1&amp;bbb=1">
            <a:hlinkClick r:id="rId3" action="ppaction://hlinksldjump"/>
          </p:cNvPr>
          <p:cNvSpPr/>
          <p:nvPr/>
        </p:nvSpPr>
        <p:spPr>
          <a:xfrm>
            <a:off x="3776472" y="2880360"/>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合作探究·提能力</a:t>
            </a:r>
            <a:endParaRPr lang="en-US" altLang="zh-CN" sz="3050" dirty="0"/>
          </a:p>
        </p:txBody>
      </p:sp>
      <p:pic>
        <p:nvPicPr>
          <p:cNvPr id="6" name="C_1#目录1:1ecbc420b?lid=e75974394&amp;cid=e75974394&amp;tib=255,255,255&amp;vtp=1" descr="preencoded.png">
            <a:hlinkClick r:id="rId4" action="ppaction://hlinksldjump"/>
          </p:cNvPr>
          <p:cNvPicPr>
            <a:picLocks noChangeAspect="1"/>
          </p:cNvPicPr>
          <p:nvPr/>
        </p:nvPicPr>
        <p:blipFill>
          <a:blip r:embed="rId2"/>
          <a:stretch>
            <a:fillRect/>
          </a:stretch>
        </p:blipFill>
        <p:spPr>
          <a:xfrm>
            <a:off x="3236976" y="3831336"/>
            <a:ext cx="429768" cy="429768"/>
          </a:xfrm>
          <a:prstGeom prst="rect">
            <a:avLst/>
          </a:prstGeom>
        </p:spPr>
      </p:pic>
      <p:sp>
        <p:nvSpPr>
          <p:cNvPr id="7" name="C_1#目录1:1ecbc420b?lid=e75974394&amp;cid=e75974394&amp;vtp=1&amp;bbb=1">
            <a:hlinkClick r:id="rId4" action="ppaction://hlinksldjump"/>
          </p:cNvPr>
          <p:cNvSpPr/>
          <p:nvPr/>
        </p:nvSpPr>
        <p:spPr>
          <a:xfrm>
            <a:off x="3776472" y="3776472"/>
            <a:ext cx="3675888" cy="539496"/>
          </a:xfrm>
          <a:prstGeom prst="rect">
            <a:avLst/>
          </a:prstGeom>
          <a:noFill/>
        </p:spPr>
        <p:txBody>
          <a:bodyPr wrap="none" lIns="0" tIns="0" rIns="0" bIns="0" rtlCol="0" anchor="ctr"/>
          <a:lstStyle/>
          <a:p>
            <a:pPr marL="107950" algn="l" latinLnBrk="1">
              <a:lnSpc>
                <a:spcPts val="3800"/>
              </a:lnSpc>
            </a:pPr>
            <a:r>
              <a:rPr lang="en-US" altLang="zh-CN"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文本联读·拓思维</a:t>
            </a:r>
            <a:endParaRPr lang="en-US" altLang="zh-CN" sz="3050" dirty="0"/>
          </a:p>
        </p:txBody>
      </p:sp>
    </p:spTree>
  </p:cSld>
  <p:clrMapOvr>
    <a:masterClrMapping/>
  </p:clrMapOvr>
  <p:transition>
    <p:split dir="in"/>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7_2#bd1f12fb9?pid=e75974394&amp;color=0,0,0&amp;mp=1&amp;vtp=1&amp;bt=1&amp;bbb=1&amp;hb=1&amp;hltap=1"/>
          <p:cNvSpPr/>
          <p:nvPr/>
        </p:nvSpPr>
        <p:spPr>
          <a:xfrm>
            <a:off x="612648" y="493400"/>
            <a:ext cx="10963656" cy="32385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endParaRPr>
          </a:p>
          <a:p>
            <a:pPr latinLnBrk="1">
              <a:lnSpc>
                <a:spcPts val="5100"/>
              </a:lnSpc>
            </a:pPr>
            <a:r>
              <a:rPr lang="en-US" altLang="zh-CN" sz="2800" i="0">
                <a:solidFill>
                  <a:srgbClr val="000000"/>
                </a:solidFill>
                <a:latin typeface="宋体" panose="02010600030101010101" pitchFamily="2" charset="-122"/>
                <a:ea typeface="楷体" panose="02010609060101010101" pitchFamily="34" charset="-122"/>
                <a:cs typeface="Times New Roman" panose="02020603050405020304"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46_1#bd1f12fb9?pid=e75974394&amp;color=0,0,0&amp;mp=1&amp;vtp=1&amp;bt=1&amp;bbb=1&amp;hb=1&amp;hla=1"/>
          <p:cNvSpPr/>
          <p:nvPr/>
        </p:nvSpPr>
        <p:spPr>
          <a:xfrm>
            <a:off x="612648" y="468000"/>
            <a:ext cx="10963656" cy="3238500"/>
          </a:xfrm>
          <a:prstGeom prst="rect">
            <a:avLst/>
          </a:prstGeom>
          <a:noFill/>
        </p:spPr>
        <p:txBody>
          <a:bodyPr wrap="none" lIns="0" tIns="0" rIns="0" bIns="0" rtlCol="0" anchor="t"/>
          <a:lstStyle/>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《老人与海》（节选）中，老人是在大海中独自与鲨鱼搏斗</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，与海</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洋斗争的</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，斗争紧张，没有其他人在场</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，更适合通过内心独白的手法</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来展示老人的内心世界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，塑造老人的硬汉形象</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。这样能让读者更好地</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了解主人公的内心世界</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更深刻地感受人物的思想感情和精神面貌。</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每点2</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95c978ca?pid=e75974394&amp;color=0,173,163&amp;vtp=1&amp;bt=1&amp;bbb=1"/>
          <p:cNvSpPr/>
          <p:nvPr/>
        </p:nvSpPr>
        <p:spPr>
          <a:xfrm>
            <a:off x="612648" y="466344"/>
            <a:ext cx="10963656" cy="495300"/>
          </a:xfrm>
          <a:prstGeom prst="rect">
            <a:avLst/>
          </a:prstGeom>
          <a:noFill/>
        </p:spPr>
        <p:txBody>
          <a:bodyPr wrap="none" lIns="0" tIns="0" rIns="0" bIns="0" rtlCol="0" anchor="t"/>
          <a:lstStyle/>
          <a:p>
            <a:pPr algn="ctr" latinLnBrk="1">
              <a:lnSpc>
                <a:spcPts val="39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读写结合</a:t>
            </a:r>
            <a:endParaRPr lang="en-US" altLang="zh-CN" sz="3200" dirty="0"/>
          </a:p>
        </p:txBody>
      </p:sp>
      <p:sp>
        <p:nvSpPr>
          <p:cNvPr id="3" name="C_5_BD#5f030ff52?pid=395c978ca&amp;color=0,173,163&amp;vtp=1&amp;bbb=1"/>
          <p:cNvSpPr/>
          <p:nvPr/>
        </p:nvSpPr>
        <p:spPr>
          <a:xfrm>
            <a:off x="612648" y="954024"/>
            <a:ext cx="10963656" cy="676656"/>
          </a:xfrm>
          <a:prstGeom prst="rect">
            <a:avLst/>
          </a:prstGeom>
          <a:noFill/>
        </p:spPr>
        <p:txBody>
          <a:bodyPr wrap="none" lIns="0" tIns="0" rIns="0" bIns="0" rtlCol="0" anchor="t"/>
          <a:lstStyle/>
          <a:p>
            <a:pPr algn="l" latinLnBrk="1">
              <a:lnSpc>
                <a:spcPts val="52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一、课内积累</a:t>
            </a:r>
            <a:endParaRPr lang="en-US" altLang="zh-CN" sz="3000" dirty="0"/>
          </a:p>
        </p:txBody>
      </p:sp>
      <p:sp>
        <p:nvSpPr>
          <p:cNvPr id="4" name="P_6#998411f5a?sp=1&amp;pid=5f030ff52&amp;color=0,0,0&amp;vtp=1&amp;bbb=1&amp;hb=1"/>
          <p:cNvSpPr/>
          <p:nvPr/>
        </p:nvSpPr>
        <p:spPr>
          <a:xfrm>
            <a:off x="612648" y="1614120"/>
            <a:ext cx="10963656" cy="5080000"/>
          </a:xfrm>
          <a:prstGeom prst="rect">
            <a:avLst/>
          </a:prstGeom>
          <a:noFill/>
        </p:spPr>
        <p:txBody>
          <a:bodyPr wrap="none" lIns="0" tIns="0" rIns="0" bIns="0" rtlCol="0" anchor="t"/>
          <a:lstStyle/>
          <a:p>
            <a:pPr algn="ctr" latinLnBrk="1">
              <a:lnSpc>
                <a:spcPts val="50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不能被打败，圣地亚哥为何如此的“硬”？</a:t>
            </a:r>
            <a:endParaRPr lang="en-US" altLang="zh-CN" sz="2800" dirty="0"/>
          </a:p>
          <a:p>
            <a:pPr latinLnBrk="1">
              <a:lnSpc>
                <a:spcPts val="50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在衰老的肉体里完全看不到人生迟暮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以及体力流失</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锐气消散</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的无奈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瘦弱老人面对庞大无比的大马林鱼有顽强无畏的勇气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面对</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凶猛的鲨鱼有不屈不挠的精神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孤身一人战鲨鱼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从来没有放弃</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海上渔民的工作艰苦而危险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硬汉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圣地亚哥沉浸其中</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对他的工</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作充满敬畏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专注每一天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以抓住可能会到来的机会</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无论现实多么</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残酷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多么不公平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圣地亚哥的生活态度都展现出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的特点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个人可以被毁灭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但不能被打败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45b69b053?pid=5f030ff52&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运用角度</a:t>
            </a:r>
            <a:endParaRPr lang="en-US" altLang="zh-CN" sz="3000" dirty="0"/>
          </a:p>
        </p:txBody>
      </p:sp>
      <p:sp>
        <p:nvSpPr>
          <p:cNvPr id="3" name="P_7_BD#dee0d6155?pid=45b69b053&amp;color=0,0,0&amp;vtp=1&amp;bbb=1"/>
          <p:cNvSpPr/>
          <p:nvPr/>
        </p:nvSpPr>
        <p:spPr>
          <a:xfrm>
            <a:off x="612648" y="1130379"/>
            <a:ext cx="10963656" cy="622300"/>
          </a:xfrm>
          <a:prstGeom prst="rect">
            <a:avLst/>
          </a:prstGeom>
          <a:noFill/>
        </p:spPr>
        <p:txBody>
          <a:bodyPr wrap="none" lIns="0" tIns="0" rIns="0" bIns="0" rtlCol="0" anchor="t"/>
          <a:lstStyle/>
          <a:p>
            <a:pPr algn="l"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无所畏惧</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充满信心</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不能被打败</a:t>
            </a:r>
            <a:endParaRPr lang="en-US" altLang="zh-CN" sz="2800" dirty="0"/>
          </a:p>
        </p:txBody>
      </p:sp>
    </p:spTree>
  </p:cSld>
  <p:clrMapOvr>
    <a:masterClrMapping/>
  </p:clrMapOvr>
  <p:transition>
    <p:split dir="in"/>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6_BD#9e0cfbca7?pid=5f030ff52&amp;color=0,0,0&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素材运用</a:t>
            </a:r>
            <a:endParaRPr lang="en-US" altLang="zh-CN" sz="3000" dirty="0"/>
          </a:p>
        </p:txBody>
      </p:sp>
      <p:sp>
        <p:nvSpPr>
          <p:cNvPr id="3" name="P_7_BD#a0fbbdd84?pid=9e0cfbca7&amp;color=0,0,0&amp;vtp=1&amp;bbb=1&amp;hb=1"/>
          <p:cNvSpPr/>
          <p:nvPr/>
        </p:nvSpPr>
        <p:spPr>
          <a:xfrm>
            <a:off x="612648" y="1130379"/>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圣地亚哥无所畏惧</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从来没有放弃</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面对艰险不曾止步</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身处困</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境不曾颓废</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这种精神不正是我们所需要的吗</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生活不是毫无波澜的</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死水</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既有风平浪静的微波粼粼</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也有黑云高卷的惊涛骇浪</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同学们</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我们要做</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硬汉</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要充满信心到各种环境中锻炼</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勇敢地面对挫折和</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困难</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积极主动地去创造机会</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而不是逃避困难</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更不是抱怨和</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躺</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我们不能被打败</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要知难而进</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永不向高山和险滩低头</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我们要</a:t>
            </a:r>
            <a:endPar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认真对待自己的每一天</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要积极乐观地生活</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去解决各种复杂问题</a:t>
            </a:r>
            <a:r>
              <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u="dotted">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u="dotted">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人生真正的</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硬</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dotted"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是在和风浪的搏斗之中获得乐趣</a:t>
            </a:r>
            <a:r>
              <a:rPr lang="en-US" altLang="zh-CN" sz="2800" b="0" i="0" u="dotted"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3f44a8590?pid=395c978ca&amp;color=0,173,163&amp;vtp=1&amp;bt=1&amp;bbb=1"/>
          <p:cNvSpPr/>
          <p:nvPr/>
        </p:nvSpPr>
        <p:spPr>
          <a:xfrm>
            <a:off x="612648" y="466344"/>
            <a:ext cx="10963656" cy="1041400"/>
          </a:xfrm>
          <a:prstGeom prst="rect">
            <a:avLst/>
          </a:prstGeom>
          <a:noFill/>
        </p:spPr>
        <p:txBody>
          <a:bodyPr wrap="none" lIns="0" tIns="0" rIns="0" bIns="0" rtlCol="0" anchor="t"/>
          <a:lstStyle/>
          <a:p>
            <a:pPr algn="l" latinLnBrk="1">
              <a:lnSpc>
                <a:spcPts val="53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二、课外拓展</a:t>
            </a:r>
            <a:endParaRPr lang="en-US" altLang="zh-CN" sz="3000" dirty="0"/>
          </a:p>
        </p:txBody>
      </p:sp>
      <p:sp>
        <p:nvSpPr>
          <p:cNvPr id="3" name="P_6#97ffdda32?sp=1&amp;pid=3f44a8590&amp;color=0,0,0&amp;vtp=1&amp;bbb=1&amp;hb=1"/>
          <p:cNvSpPr/>
          <p:nvPr/>
        </p:nvSpPr>
        <p:spPr>
          <a:xfrm>
            <a:off x="612648" y="1130379"/>
            <a:ext cx="10963656" cy="4533900"/>
          </a:xfrm>
          <a:prstGeom prst="rect">
            <a:avLst/>
          </a:prstGeom>
          <a:noFill/>
        </p:spPr>
        <p:txBody>
          <a:bodyPr wrap="none" lIns="0" tIns="0" rIns="0" bIns="0" rtlCol="0" anchor="t"/>
          <a:lstStyle/>
          <a:p>
            <a:pPr algn="ctr"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桥边的老人</a:t>
            </a:r>
            <a:endParaRPr lang="en-US" altLang="zh-CN" sz="2800" dirty="0"/>
          </a:p>
          <a:p>
            <a:pPr algn="ct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一个戴钢丝边眼镜的老人坐在路旁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衣服上尽是尘土</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河上搭着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一座浮桥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男人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女人和孩子们在涌过桥去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骡车从桥边蹒跚</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地爬上陡坡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一些士兵帮着推动轮辐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车嘎嘎地驶上斜坡就开远了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把一切抛在后面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而农夫们还在齐到脚踝的尘土中踯躅着</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那个老人</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却坐在那里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一动也不动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他太累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走不动了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97ffdda32?sp=1&amp;pid=3f44a8590&amp;color=0,0,0&amp;vtp=1&amp;bbb=1&amp;hb=1"/>
          <p:cNvSpPr/>
          <p:nvPr/>
        </p:nvSpPr>
        <p:spPr>
          <a:xfrm>
            <a:off x="612648" y="468000"/>
            <a:ext cx="10963656" cy="51816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我的任务是过桥去侦察对岸的桥头堡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查明敌人究竟推进到了什</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么地点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完成任务后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我又从桥上回到原处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这时车辆已经不多了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行人也稀稀落落</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可是那个老人还在原处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你从哪儿来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我问他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从圣卡洛斯来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露出笑容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那是他的故乡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提到它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老人便高兴起来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微笑了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那时我在看管动物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他对我解释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并没有完全听懂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97ffdda32?sp=1&amp;pid=3f44a8590&amp;color=0,0,0&amp;vtp=1&amp;bbb=1&amp;hb=1"/>
          <p:cNvSpPr/>
          <p:nvPr/>
        </p:nvSpPr>
        <p:spPr>
          <a:xfrm>
            <a:off x="612648" y="468000"/>
            <a:ext cx="10963656" cy="6350000"/>
          </a:xfrm>
          <a:prstGeom prst="rect">
            <a:avLst/>
          </a:prstGeom>
          <a:noFill/>
        </p:spPr>
        <p:txBody>
          <a:bodyPr wrap="none" lIns="0" tIns="0" rIns="0" bIns="0" rtlCol="0" anchor="t"/>
          <a:lstStyle/>
          <a:p>
            <a:pPr latinLnBrk="1">
              <a:lnSpc>
                <a:spcPts val="50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他又说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你知道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我待在那儿照料动物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我是最后一个离</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0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开圣卡洛斯的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000"/>
              </a:lnSpc>
            </a:pP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他看上去既不像牧羊的</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也不像管牛的</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我瞧着他满是灰尘的黑</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衣服</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尽是尘土的灰色面孔</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以及那副钢丝边眼镜</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问道</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什么动</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000"/>
              </a:lnSpc>
            </a:pP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各种各样</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他摇着头说</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唉</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只得把它们撇下了</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000"/>
              </a:lnSpc>
            </a:pPr>
            <a:r>
              <a:rPr lang="en-US" altLang="zh-CN" sz="280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我凝视着浮桥</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眺望充满非洲色彩的埃布罗河三角洲地区</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寻思</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究竟要过多久才能看到敌人</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同时一直倾听着</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期待第一阵响声</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将是一个信号</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表示那神秘莫测的遭遇战即将爆发</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而老人始终坐在</a:t>
            </a:r>
            <a:endPar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vl="0" latinLnBrk="1">
              <a:lnSpc>
                <a:spcPts val="5000"/>
              </a:lnSpc>
            </a:pP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那里</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100"/>
              </a:lnSpc>
            </a:pPr>
            <a:endParaRPr lang="en-US" altLang="zh-CN" sz="2800" dirty="0"/>
          </a:p>
        </p:txBody>
      </p:sp>
    </p:spTree>
  </p:cSld>
  <p:clrMapOvr>
    <a:masterClrMapping/>
  </p:clrMapOvr>
  <p:transition>
    <p:split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7ffdda32?sp=1&amp;pid=3f44a8590&amp;color=0,0,0&amp;vtp=1&amp;bbb=1&amp;hb=1"/>
          <p:cNvSpPr/>
          <p:nvPr/>
        </p:nvSpPr>
        <p:spPr>
          <a:xfrm>
            <a:off x="612648" y="468000"/>
            <a:ext cx="10963656" cy="5829300"/>
          </a:xfrm>
          <a:prstGeom prst="rect">
            <a:avLst/>
          </a:prstGeom>
          <a:noFill/>
        </p:spPr>
        <p:txBody>
          <a:bodyPr wrap="none" lIns="0" tIns="0" rIns="0" bIns="0" rtlCol="0" anchor="t"/>
          <a:lstStyle/>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什么动物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我又问道</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一共三种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两只山羊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一只猫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还有四对鸽子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你只得撇下它们了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怕那些大炮呀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那个上尉叫我走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他说炮火不饶人啊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你没家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我边问边注视着浮桥的另一头</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那儿最后几辆车正匆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忙地驶下河边的斜坡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老人说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只有刚才讲过的那些动物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猫</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当然不要紧</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猫会照顾自己的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另外几只东西怎么办呢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我简直不敢想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你的政治态度怎样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我问</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7ffdda32?sp=1&amp;pid=3f44a8590&amp;color=0,0,0&amp;vtp=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政治跟我不相干</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我七十六岁了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我已经走了十二公里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再也走不动了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这儿可不是久留之地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如果你还走得动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那边通向托尔</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托萨的岔路上有车</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我要待一会儿</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然后再走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车往哪儿开</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巴塞罗那</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我告诉他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那边我没有熟人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不过我还是非常感谢你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ct val="150000"/>
              </a:lnSpc>
            </a:pPr>
            <a:endParaRPr lang="en-US" altLang="zh-CN" sz="2800" dirty="0"/>
          </a:p>
        </p:txBody>
      </p:sp>
    </p:spTree>
  </p:cSld>
  <p:clrMapOvr>
    <a:masterClrMapping/>
  </p:clrMapOvr>
  <p:transition>
    <p:split dir="in"/>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7ffdda32?sp=1&amp;pid=3f44a8590&amp;color=0,0,0&amp;vtp=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他疲惫不堪又茫然地瞅着我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过了一会儿又开口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为了要别人分</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担他的忧虑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猫是不要紧的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我拿得稳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不用为它担心</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另外</a:t>
            </a:r>
            <a:endPar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几只呢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你说它们会怎么样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它们大概挨得过的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你这样想吗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我边说边注视着远处的河岸</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那里已经看不见车了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可是在炮火下它们怎么办呢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人家叫我走</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就是因为要开炮了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vl="0" latinLnBrk="1">
              <a:lnSpc>
                <a:spcPts val="5100"/>
              </a:lnSpc>
            </a:pP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鸽笼没锁上吧</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我问</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5100"/>
              </a:lnSpc>
            </a:pPr>
            <a:r>
              <a:rPr lang="en-US" altLang="zh-CN" sz="28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a:t>
            </a:r>
            <a:r>
              <a:rPr lang="en-US" altLang="zh-CN" sz="28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a:solidFill>
                <a:prstClr val="black"/>
              </a:solidFill>
            </a:endParaRPr>
          </a:p>
          <a:p>
            <a:pPr lvl="0" latinLnBrk="1">
              <a:lnSpc>
                <a:spcPts val="100"/>
              </a:lnSpc>
            </a:pPr>
            <a:endParaRPr lang="en-US" altLang="zh-CN" sz="2800" dirty="0"/>
          </a:p>
        </p:txBody>
      </p:sp>
    </p:spTree>
  </p:cSld>
  <p:clrMapOvr>
    <a:masterClrMapping/>
  </p:clrMapOvr>
  <p:transition>
    <p:split dir="in"/>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1ecbc420b.fixed?pid=cc737aa6b&amp;color=0,173,163&amp;vtp=1&amp;bbb=1"/>
          <p:cNvSpPr/>
          <p:nvPr/>
        </p:nvSpPr>
        <p:spPr>
          <a:xfrm>
            <a:off x="1618488" y="2660904"/>
            <a:ext cx="8997696" cy="722376"/>
          </a:xfrm>
          <a:prstGeom prst="rect">
            <a:avLst/>
          </a:prstGeom>
          <a:noFill/>
        </p:spPr>
        <p:txBody>
          <a:bodyPr wrap="none" lIns="0" tIns="0" rIns="0" bIns="0" rtlCol="0" anchor="ctr"/>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自主学习·悟新知</a:t>
            </a:r>
            <a:endParaRPr lang="en-US" altLang="zh-CN" sz="4000" dirty="0"/>
          </a:p>
        </p:txBody>
      </p:sp>
      <p:sp>
        <p:nvSpPr>
          <p:cNvPr id="3" name="C_3#1ecbc420b"/>
          <p:cNvSpPr/>
          <p:nvPr/>
        </p:nvSpPr>
        <p:spPr>
          <a:xfrm>
            <a:off x="1618488" y="3419856"/>
            <a:ext cx="8961120" cy="9144"/>
          </a:xfrm>
          <a:prstGeom prst="line">
            <a:avLst/>
          </a:prstGeom>
          <a:noFill/>
          <a:ln w="28575">
            <a:solidFill>
              <a:srgbClr val="00ADA3"/>
            </a:solidFill>
            <a:prstDash val="solid"/>
          </a:ln>
        </p:spPr>
        <p:txBody>
          <a:bodyPr/>
          <a:lstStyle/>
          <a:p>
            <a:endParaRPr lang="zh-CN" altLang="en-US"/>
          </a:p>
        </p:txBody>
      </p:sp>
    </p:spTree>
  </p:cSld>
  <p:clrMapOvr>
    <a:masterClrMapping/>
  </p:clrMapOvr>
  <p:transition>
    <p:split dir="in"/>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97ffdda32?sp=1&amp;pid=3f44a8590&amp;color=0,0,0&amp;vtp=1&amp;bbb=1&amp;hb=1"/>
          <p:cNvSpPr/>
          <p:nvPr/>
        </p:nvSpPr>
        <p:spPr>
          <a:xfrm>
            <a:off x="612648" y="468000"/>
            <a:ext cx="10963656" cy="5536874"/>
          </a:xfrm>
          <a:prstGeom prst="rect">
            <a:avLst/>
          </a:prstGeom>
          <a:noFill/>
        </p:spPr>
        <p:txBody>
          <a:bodyPr wrap="none" lIns="0" tIns="0" rIns="0" bIns="0" rtlCol="0" anchor="t"/>
          <a:lstStyle/>
          <a:p>
            <a:pPr latinLnBrk="1">
              <a:lnSpc>
                <a:spcPts val="4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那它们会飞出去的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当然会飞</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可是山羊呢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不想也罢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要是你歇够了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我得走了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我催他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站起来</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走走看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谢谢你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他说着撑起来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摇晃了几步</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向后一仰</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终于又在路</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旁的尘土中坐了下去</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0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那时我在照看动物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他木然地说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可不再是对着我讲了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我只</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是在照看动物</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000"/>
              </a:lnSpc>
            </a:pPr>
            <a:r>
              <a:rPr lang="en-US" altLang="zh-CN" sz="2800" b="0" i="0" dirty="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对他毫无办法</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那天是礼拜天</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法西斯正在向埃布罗挺进</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可是</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天色阴沉</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乌云密布</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法西斯的飞机没能起飞</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这一点</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再加上猫会</a:t>
            </a:r>
            <a:endPar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000"/>
              </a:lnSpc>
            </a:pP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照顾自己</a:t>
            </a: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err="1">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或许就是这位老人仅有的幸运吧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r" latinLnBrk="1">
              <a:lnSpc>
                <a:spcPts val="40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（有删改）</a:t>
            </a:r>
            <a:endParaRPr lang="en-US" altLang="zh-CN" sz="2800" dirty="0"/>
          </a:p>
        </p:txBody>
      </p:sp>
    </p:spTree>
  </p:cSld>
  <p:clrMapOvr>
    <a:masterClrMapping/>
  </p:clrMapOvr>
  <p:transition>
    <p:split dir="in"/>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97ffdda32?pid=3f44a8590&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名师赏评</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文章的构思巧妙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，取材独特</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，它不是以血腥残酷的战争实景来表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现主题的</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，而是通过刻画在战争即将到来之际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，一个相对平静的环境</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，一位孤身老人的处境，冷静而逼真地揭示出战争的残忍、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罪恶。</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在小说的情节安排上</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，作者通过撤离人群的逐渐稀少、远去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，战争越</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来越近的紧张感与老人从始至终的缓慢平和的语调，与战争毫不相干</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的谈话内容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，将小说一步步推向高潮。《桥边的老人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》关注的是战争</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中的小人物和弱者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，他们是无辜的受害者。在这里</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，战争成了作者谴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责的对象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，对生命价值的珍视令小说充满了悲悯的力量。</a:t>
            </a:r>
            <a:endParaRPr lang="en-US" altLang="zh-CN" sz="2800" dirty="0"/>
          </a:p>
        </p:txBody>
      </p:sp>
    </p:spTree>
  </p:cSld>
  <p:clrMapOvr>
    <a:masterClrMapping/>
  </p:clrMapOvr>
  <p:transition>
    <p:split dir="in"/>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9ab3673c7?pid=395c978ca&amp;color=0,173,163&amp;vtp=1&amp;bt=1&amp;bbb=1"/>
          <p:cNvSpPr/>
          <p:nvPr/>
        </p:nvSpPr>
        <p:spPr>
          <a:xfrm>
            <a:off x="612648" y="466344"/>
            <a:ext cx="10963656" cy="662940"/>
          </a:xfrm>
          <a:prstGeom prst="rect">
            <a:avLst/>
          </a:prstGeom>
          <a:noFill/>
        </p:spPr>
        <p:txBody>
          <a:bodyPr wrap="none" lIns="0" tIns="0" rIns="0" bIns="0" rtlCol="0" anchor="t"/>
          <a:lstStyle/>
          <a:p>
            <a:pPr algn="l" latinLnBrk="1">
              <a:lnSpc>
                <a:spcPts val="5100"/>
              </a:lnSpc>
            </a:pPr>
            <a:r>
              <a:rPr lang="en-US" altLang="zh-CN" sz="3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三、读写结合</a:t>
            </a:r>
            <a:endParaRPr lang="en-US" altLang="zh-CN" sz="3000" dirty="0"/>
          </a:p>
        </p:txBody>
      </p:sp>
      <p:sp>
        <p:nvSpPr>
          <p:cNvPr id="3" name="QB_6_BD.46_1#3531bba6a?pid=9ab3673c7&amp;color=0,0,0&amp;vtp=1&amp;bbb=1&amp;hb=1&amp;hltap=1"/>
          <p:cNvSpPr/>
          <p:nvPr/>
        </p:nvSpPr>
        <p:spPr>
          <a:xfrm>
            <a:off x="612648" y="1108789"/>
            <a:ext cx="10963656" cy="5600700"/>
          </a:xfrm>
          <a:prstGeom prst="rect">
            <a:avLst/>
          </a:prstGeom>
          <a:noFill/>
        </p:spPr>
        <p:txBody>
          <a:bodyPr wrap="none" lIns="0" tIns="0" rIns="0" bIns="0" rtlCol="0" anchor="t"/>
          <a:lstStyle/>
          <a:p>
            <a:pPr algn="l" latinLnBrk="1">
              <a:lnSpc>
                <a:spcPts val="4900"/>
              </a:lnSpc>
            </a:pPr>
            <a:r>
              <a:rPr lang="en-US" altLang="zh-CN" sz="2800" b="0" i="0" dirty="0" err="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请以内心独白的形式，选取一样带有文化属性的艺术品进行写作，不</a:t>
            </a:r>
            <a:endPar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少于150字。（10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49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4900"/>
              </a:lnSpc>
            </a:pPr>
            <a:r>
              <a:rPr lang="en-US" altLang="zh-CN" sz="28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endParaRPr lang="en-US" altLang="zh-CN" sz="2800" dirty="0">
              <a:solidFill>
                <a:srgbClr val="000000"/>
              </a:solidFill>
              <a:latin typeface="宋体" panose="02010600030101010101" pitchFamily="2" charset="-122"/>
            </a:endParaRPr>
          </a:p>
        </p:txBody>
      </p:sp>
      <p:sp>
        <p:nvSpPr>
          <p:cNvPr id="4" name="QB_6_AN.47_1#3531bba6a?pid=9ab3673c7&amp;color=0,0,0&amp;vtp=1&amp;bbb=1&amp;hb=1&amp;hla=1"/>
          <p:cNvSpPr/>
          <p:nvPr/>
        </p:nvSpPr>
        <p:spPr>
          <a:xfrm>
            <a:off x="612648" y="2280776"/>
            <a:ext cx="10963656" cy="4356100"/>
          </a:xfrm>
          <a:prstGeom prst="rect">
            <a:avLst/>
          </a:prstGeom>
          <a:noFill/>
        </p:spPr>
        <p:txBody>
          <a:bodyPr wrap="none" lIns="0" tIns="0" rIns="0" bIns="0" rtlCol="0" anchor="t"/>
          <a:lstStyle/>
          <a:p>
            <a:pPr latinLnBrk="1">
              <a:lnSpc>
                <a:spcPts val="49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示例）我是邢窑白瓷，诞生于南北朝，兴盛却是在繁荣昌盛</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的大唐。当时，很长一段时间，青瓷独尊。诗人还为它写下“九秋风露</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越窑开，夺得千峰翠色来”的著名诗句。我羡慕它的贵气，但并不为此</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伤神，我想，我有着极简的洁白，类雪，类银，轻便坚实，敲击有金</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石之声。我从烈火中由泥与土涅槃重生，也必将得到同样从泥与土中</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r>
              <a:rPr lang="en-US" altLang="zh-CN" sz="2800" b="1" i="0" dirty="0" err="1">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涅槃重生的人民的认可。于是，我等来了蓬勃向上、海纳百川的大</a:t>
            </a:r>
            <a:endPar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49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wipe(left)">
                                      <p:cBhvr>
                                        <p:cTn id="10" dur="500"/>
                                        <p:tgtEl>
                                          <p:spTgt spid="4">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left)">
                                      <p:cBhvr>
                                        <p:cTn id="13" dur="500"/>
                                        <p:tgtEl>
                                          <p:spTgt spid="4">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left)">
                                      <p:cBhvr>
                                        <p:cTn id="16" dur="500"/>
                                        <p:tgtEl>
                                          <p:spTgt spid="4">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left)">
                                      <p:cBhvr>
                                        <p:cTn id="19" dur="500"/>
                                        <p:tgtEl>
                                          <p:spTgt spid="4">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left)">
                                      <p:cBhvr>
                                        <p:cTn id="22" dur="500"/>
                                        <p:tgtEl>
                                          <p:spTgt spid="4">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wipe(left)">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_2#3531bba6a?pid=9ab3673c7&amp;color=0,0,0&amp;mp=1&amp;vtp=1&amp;bt=1&amp;bbb=1&amp;hb=1&amp;hltap=1"/>
          <p:cNvSpPr/>
          <p:nvPr/>
        </p:nvSpPr>
        <p:spPr>
          <a:xfrm>
            <a:off x="612648" y="493400"/>
            <a:ext cx="10963656" cy="2590800"/>
          </a:xfrm>
          <a:prstGeom prst="rect">
            <a:avLst/>
          </a:prstGeom>
          <a:noFill/>
        </p:spPr>
        <p:txBody>
          <a:bodyPr wrap="none" lIns="0" tIns="0" rIns="0" bIns="0" rtlCol="0" anchor="t"/>
          <a:lstStyle/>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6_AN.46_1#3531bba6a?pid=9ab3673c7&amp;color=0,0,0&amp;mp=1&amp;vtp=1&amp;bt=1&amp;bbb=1&amp;hb=1&amp;hla=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唐</a:t>
            </a:r>
            <a:r>
              <a:rPr lang="zh-CN" altLang="en-US" sz="2800" b="1"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sym typeface="+mn-ea"/>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我不仅在王公贵族之宅，亦在寻常百姓之家，甚至漂洋过海</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，在</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异国他乡书写一段段传奇</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（运用内心独白的形式3分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；选取一样带</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有文化属性的艺术品</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3分；语言流畅，合乎情理2分；</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符合字数要求2</a:t>
            </a:r>
            <a:endPar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endParaRPr lang="en-US" altLang="zh-CN" sz="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1851e238?pid=1ecbc420b&amp;color=0,0,0&amp;vtp=1&amp;bt=1&amp;bbb=1"/>
          <p:cNvSpPr/>
          <p:nvPr/>
        </p:nvSpPr>
        <p:spPr>
          <a:xfrm>
            <a:off x="612648" y="466344"/>
            <a:ext cx="10963656" cy="1077976"/>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一、作者名片</a:t>
            </a:r>
            <a:endParaRPr lang="en-US" altLang="zh-CN" sz="3200" dirty="0"/>
          </a:p>
        </p:txBody>
      </p:sp>
      <p:pic>
        <p:nvPicPr>
          <p:cNvPr id="3" name="P_5_BD#ee59d2254?htil=1&amp;pid=91851e23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57616" y="1320758"/>
            <a:ext cx="3200400" cy="25328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P_5_BD#ee59d2254?htil=1&amp;pid=91851e238&amp;color=0,0,0&amp;vtp=1&amp;bbb=1&amp;hb=1"/>
          <p:cNvSpPr/>
          <p:nvPr/>
        </p:nvSpPr>
        <p:spPr>
          <a:xfrm>
            <a:off x="612648" y="1174454"/>
            <a:ext cx="7635240" cy="32385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海明威（1899—1961），美国作家。1954</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获诺贝尔文学奖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海明威的创作文体风格简洁、</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含蓄，这种风格主要表现为对话的生动和语言的</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交锋</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。他很少使用形容词，</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特别是华丽的辞藻，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尽量采用直截了当的叙述和生动鲜明的对话</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ee59d2254?pid=91851e238&amp;color=0,0,0&amp;vtp=1&amp;bt=1&amp;bbb=1&amp;hb=1"/>
          <p:cNvSpPr/>
          <p:nvPr/>
        </p:nvSpPr>
        <p:spPr>
          <a:xfrm>
            <a:off x="612648" y="466344"/>
            <a:ext cx="10963656" cy="38862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海明威的创作具有鲜明的个性特征</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，“勇气是海明威作品的中心主</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题</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——具有勇气的人被置于各种环境中考验、锻炼，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以便面对冷酷、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残忍的世界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，而不抱怨那个伟大而宽容的时代</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”（诺贝尔文学奖授奖</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代表作品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：《太阳照常升起》《老人与海》《永别了，</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武器》</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丧钟为谁而鸣》等。</a:t>
            </a:r>
            <a:endParaRPr lang="en-US" altLang="zh-CN" sz="2800" dirty="0"/>
          </a:p>
        </p:txBody>
      </p:sp>
    </p:spTree>
  </p:cSld>
  <p:clrMapOvr>
    <a:masterClrMapping/>
  </p:clrMapOvr>
  <p:transition>
    <p:split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73f49543?pid=1ecbc420b&amp;color=0,0,0&amp;vtp=1&amp;bt=1&amp;bbb=1"/>
          <p:cNvSpPr/>
          <p:nvPr/>
        </p:nvSpPr>
        <p:spPr>
          <a:xfrm>
            <a:off x="612648" y="466344"/>
            <a:ext cx="10963656" cy="731520"/>
          </a:xfrm>
          <a:prstGeom prst="rect">
            <a:avLst/>
          </a:prstGeom>
          <a:noFill/>
        </p:spPr>
        <p:txBody>
          <a:bodyPr wrap="none" lIns="0" tIns="0" rIns="0" bIns="0" rtlCol="0" anchor="t"/>
          <a:lstStyle/>
          <a:p>
            <a:pPr algn="l" latinLnBrk="1">
              <a:lnSpc>
                <a:spcPts val="5600"/>
              </a:lnSpc>
            </a:pPr>
            <a:r>
              <a:rPr lang="en-US" altLang="zh-CN" sz="3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二、写作背景</a:t>
            </a:r>
            <a:endParaRPr lang="en-US" altLang="zh-CN" sz="3200" dirty="0"/>
          </a:p>
        </p:txBody>
      </p:sp>
      <p:sp>
        <p:nvSpPr>
          <p:cNvPr id="3" name="P_5_BD#a3499cf81?pid=a73f49543&amp;color=0,0,0&amp;vtp=1&amp;bbb=1&amp;hb=1"/>
          <p:cNvSpPr/>
          <p:nvPr/>
        </p:nvSpPr>
        <p:spPr>
          <a:xfrm>
            <a:off x="612648" y="1174454"/>
            <a:ext cx="10963656" cy="45339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《老人与海》这部小说是根据真人真事创作的</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。第一次世界大战</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结束后</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，海明威移居古巴。1930年，海明威乘船遇到暴风雨</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，被富恩</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特斯搭救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。从此，海明威与富恩特斯结下了深厚的友谊</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，并经常一起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出海捕鱼</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。1936年，富恩特斯出海很远并捕到了一条大鱼</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，但由于这</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条鱼太大</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，在海上拖了很长时间，结果他在归程中被鲨鱼袭击</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，回来</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时鱼只剩下了一副骨架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。同年4月，海明威在《乡绅</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》杂志上发表了一</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篇名为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《碧水之上：海湾来信》的文章，</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其中一段记叙了这件事。</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3499cf81?pid=a73f49543&amp;color=0,0,0&amp;vtp=1&amp;bbb=1&amp;hb=1"/>
          <p:cNvSpPr/>
          <p:nvPr/>
        </p:nvSpPr>
        <p:spPr>
          <a:xfrm>
            <a:off x="612648" y="468000"/>
            <a:ext cx="10963656" cy="3263900"/>
          </a:xfrm>
          <a:prstGeom prst="rect">
            <a:avLst/>
          </a:prstGeom>
          <a:noFill/>
        </p:spPr>
        <p:txBody>
          <a:bodyPr wrap="none" lIns="0" tIns="0" rIns="0" bIns="0" rtlCol="0" anchor="t"/>
          <a:lstStyle/>
          <a:p>
            <a:pPr latinLnBrk="1">
              <a:lnSpc>
                <a:spcPts val="200"/>
              </a:lnSpc>
            </a:pPr>
            <a:endParaRPr lang="en-US" altLang="zh-CN" sz="100" b="0" i="0" spc="-99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这件事给了海明威很深的触动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，他察觉到这是很好的小说素材</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。1950</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年，海明威开始动笔写</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《老人与海》（起初名为《</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原有的海》）。</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1951年2月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23日完成了初稿，前后仅用了8周，同年4月</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，海明威把手稿</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送给来古巴访问他的友人们传阅</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，博得了一致的赞美</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。海明威本人也</a:t>
            </a:r>
            <a:endPar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认为这是他</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“这一辈子所写的最好的一部作品”。</a:t>
            </a:r>
            <a:endParaRPr lang="en-US" altLang="zh-CN" sz="2800" dirty="0"/>
          </a:p>
        </p:txBody>
      </p:sp>
    </p:spTree>
  </p:cSld>
  <p:clrMapOvr>
    <a:masterClrMapping/>
  </p:clrMapOvr>
  <p:transition>
    <p:split dir="in"/>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14239</Words>
  <Application>WPS 演示</Application>
  <PresentationFormat>宽屏</PresentationFormat>
  <Paragraphs>598</Paragraphs>
  <Slides>53</Slides>
  <Notes>45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53</vt:i4>
      </vt:variant>
    </vt:vector>
  </HeadingPairs>
  <TitlesOfParts>
    <vt:vector size="68" baseType="lpstr">
      <vt:lpstr>Arial</vt:lpstr>
      <vt:lpstr>宋体</vt:lpstr>
      <vt:lpstr>Wingdings</vt:lpstr>
      <vt:lpstr>Times New Roman</vt:lpstr>
      <vt:lpstr>微软雅黑</vt:lpstr>
      <vt:lpstr>Times New Roman</vt:lpstr>
      <vt:lpstr>方正粗等线简体</vt:lpstr>
      <vt:lpstr>宋体</vt:lpstr>
      <vt:lpstr>Cambria Math</vt:lpstr>
      <vt:lpstr>Calibri</vt:lpstr>
      <vt:lpstr>Arial Unicode MS</vt:lpstr>
      <vt:lpstr>等线</vt:lpstr>
      <vt:lpstr>楷体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10</cp:revision>
  <dcterms:created xsi:type="dcterms:W3CDTF">2025-03-29T02:12:00Z</dcterms:created>
  <dcterms:modified xsi:type="dcterms:W3CDTF">2025-09-03T08:05:46Z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896FA114D7D740A481A9BB29BD23B692_12</vt:lpwstr>
  </property>
  <property fmtid="{D5CDD505-2E9C-101B-9397-08002B2CF9AE}" pid="3" name="KSOProductBuildVer">
    <vt:lpwstr>2052-12.1.0.22529</vt:lpwstr>
  </property>
</Properties>
</file>